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23" y="25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Knockout HTF67-FullBantamwt"/>
                <a:cs typeface="Knockout HTF67-FullBantamw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Knockout HTF67-FullBantamwt"/>
                <a:cs typeface="Knockout HTF67-FullBantamw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Knockout HTF67-FullBantamwt"/>
                <a:cs typeface="Knockout HTF67-FullBantamw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4070" y="1661071"/>
            <a:ext cx="3590925" cy="4792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9ADD"/>
                </a:solidFill>
                <a:latin typeface="Futura Std Book"/>
                <a:cs typeface="Futura Std Boo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492918"/>
            <a:ext cx="10058399" cy="42794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Knockout HTF67-FullBantamwt"/>
                <a:cs typeface="Knockout HTF67-FullBantamw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2300" y="239650"/>
            <a:ext cx="921379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Knockout HTF67-FullBantamwt"/>
                <a:cs typeface="Knockout HTF67-FullBantamw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4756" y="2563202"/>
            <a:ext cx="5327650" cy="31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6666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benefits@frankcrum.co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benefits@frankcrum.co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tna.com/individuals-families/find-a-doctor.html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Answers@HealthAdvocate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venclinic.com/maven-enrollmen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tnaRxHomeDelivery.com/" TargetMode="External"/><Relationship Id="rId2" Type="http://schemas.openxmlformats.org/officeDocument/2006/relationships/hyperlink" Target="http://www.AetnaSpecialtyPharmac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6426" y="4938228"/>
            <a:ext cx="5683250" cy="173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845" algn="ctr">
              <a:lnSpc>
                <a:spcPts val="2545"/>
              </a:lnSpc>
              <a:spcBef>
                <a:spcPts val="100"/>
              </a:spcBef>
              <a:tabLst>
                <a:tab pos="1176020" algn="l"/>
                <a:tab pos="1456055" algn="l"/>
              </a:tabLst>
            </a:pPr>
            <a:r>
              <a:rPr sz="3000" b="1" spc="-20" dirty="0">
                <a:latin typeface="Futura Std Book"/>
                <a:cs typeface="Futura Std Book"/>
              </a:rPr>
              <a:t>2025</a:t>
            </a:r>
            <a:r>
              <a:rPr sz="3000" b="1" dirty="0">
                <a:latin typeface="Futura Std Book"/>
                <a:cs typeface="Futura Std Book"/>
              </a:rPr>
              <a:t>	</a:t>
            </a:r>
            <a:r>
              <a:rPr sz="3000" b="1" spc="-50" dirty="0">
                <a:latin typeface="Futura Std Book"/>
                <a:cs typeface="Futura Std Book"/>
              </a:rPr>
              <a:t>-</a:t>
            </a:r>
            <a:r>
              <a:rPr sz="3000" b="1" dirty="0">
                <a:latin typeface="Futura Std Book"/>
                <a:cs typeface="Futura Std Book"/>
              </a:rPr>
              <a:t>	</a:t>
            </a:r>
            <a:r>
              <a:rPr sz="3000" b="1" spc="-20" dirty="0">
                <a:latin typeface="Futura Std Book"/>
                <a:cs typeface="Futura Std Book"/>
              </a:rPr>
              <a:t>2026</a:t>
            </a:r>
            <a:endParaRPr sz="3000" dirty="0">
              <a:latin typeface="Futura Std Book"/>
              <a:cs typeface="Futura Std Book"/>
            </a:endParaRPr>
          </a:p>
          <a:p>
            <a:pPr algn="ctr">
              <a:lnSpc>
                <a:spcPts val="10945"/>
              </a:lnSpc>
              <a:tabLst>
                <a:tab pos="3038475" algn="l"/>
              </a:tabLst>
            </a:pPr>
            <a:r>
              <a:rPr sz="10000" spc="-10" dirty="0"/>
              <a:t>EMPLOYEE</a:t>
            </a:r>
            <a:r>
              <a:rPr sz="10000" dirty="0"/>
              <a:t>	</a:t>
            </a:r>
            <a:r>
              <a:rPr sz="10000" spc="-10" dirty="0"/>
              <a:t>BENEFITS</a:t>
            </a:r>
            <a:endParaRPr sz="10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3724716" y="6957009"/>
            <a:ext cx="2503805" cy="387985"/>
            <a:chOff x="3724716" y="6957009"/>
            <a:chExt cx="2503805" cy="387985"/>
          </a:xfrm>
        </p:grpSpPr>
        <p:sp>
          <p:nvSpPr>
            <p:cNvPr id="4" name="object 4"/>
            <p:cNvSpPr/>
            <p:nvPr/>
          </p:nvSpPr>
          <p:spPr>
            <a:xfrm>
              <a:off x="5197121" y="6996439"/>
              <a:ext cx="222885" cy="317500"/>
            </a:xfrm>
            <a:custGeom>
              <a:avLst/>
              <a:gdLst/>
              <a:ahLst/>
              <a:cxnLst/>
              <a:rect l="l" t="t" r="r" b="b"/>
              <a:pathLst>
                <a:path w="222885" h="317500">
                  <a:moveTo>
                    <a:pt x="153365" y="0"/>
                  </a:moveTo>
                  <a:lnTo>
                    <a:pt x="93440" y="12982"/>
                  </a:lnTo>
                  <a:lnTo>
                    <a:pt x="42773" y="48729"/>
                  </a:lnTo>
                  <a:lnTo>
                    <a:pt x="10985" y="99523"/>
                  </a:lnTo>
                  <a:lnTo>
                    <a:pt x="0" y="159003"/>
                  </a:lnTo>
                  <a:lnTo>
                    <a:pt x="2787" y="191454"/>
                  </a:lnTo>
                  <a:lnTo>
                    <a:pt x="25846" y="248716"/>
                  </a:lnTo>
                  <a:lnTo>
                    <a:pt x="70646" y="291748"/>
                  </a:lnTo>
                  <a:lnTo>
                    <a:pt x="125786" y="314245"/>
                  </a:lnTo>
                  <a:lnTo>
                    <a:pt x="155676" y="317182"/>
                  </a:lnTo>
                  <a:lnTo>
                    <a:pt x="172480" y="316123"/>
                  </a:lnTo>
                  <a:lnTo>
                    <a:pt x="188420" y="313193"/>
                  </a:lnTo>
                  <a:lnTo>
                    <a:pt x="204650" y="308765"/>
                  </a:lnTo>
                  <a:lnTo>
                    <a:pt x="222326" y="303212"/>
                  </a:lnTo>
                  <a:lnTo>
                    <a:pt x="222326" y="209321"/>
                  </a:lnTo>
                  <a:lnTo>
                    <a:pt x="208959" y="222577"/>
                  </a:lnTo>
                  <a:lnTo>
                    <a:pt x="193093" y="232648"/>
                  </a:lnTo>
                  <a:lnTo>
                    <a:pt x="175566" y="239046"/>
                  </a:lnTo>
                  <a:lnTo>
                    <a:pt x="157213" y="241287"/>
                  </a:lnTo>
                  <a:lnTo>
                    <a:pt x="125095" y="235176"/>
                  </a:lnTo>
                  <a:lnTo>
                    <a:pt x="100276" y="218168"/>
                  </a:lnTo>
                  <a:lnTo>
                    <a:pt x="84272" y="192247"/>
                  </a:lnTo>
                  <a:lnTo>
                    <a:pt x="78600" y="159397"/>
                  </a:lnTo>
                  <a:lnTo>
                    <a:pt x="84200" y="126635"/>
                  </a:lnTo>
                  <a:lnTo>
                    <a:pt x="99988" y="100126"/>
                  </a:lnTo>
                  <a:lnTo>
                    <a:pt x="124447" y="82380"/>
                  </a:lnTo>
                  <a:lnTo>
                    <a:pt x="156057" y="75907"/>
                  </a:lnTo>
                  <a:lnTo>
                    <a:pt x="175131" y="78054"/>
                  </a:lnTo>
                  <a:lnTo>
                    <a:pt x="193087" y="84396"/>
                  </a:lnTo>
                  <a:lnTo>
                    <a:pt x="209096" y="94783"/>
                  </a:lnTo>
                  <a:lnTo>
                    <a:pt x="222326" y="109067"/>
                  </a:lnTo>
                  <a:lnTo>
                    <a:pt x="222326" y="15189"/>
                  </a:lnTo>
                  <a:lnTo>
                    <a:pt x="205541" y="8770"/>
                  </a:lnTo>
                  <a:lnTo>
                    <a:pt x="188574" y="3998"/>
                  </a:lnTo>
                  <a:lnTo>
                    <a:pt x="171243" y="1024"/>
                  </a:lnTo>
                  <a:lnTo>
                    <a:pt x="153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94582" y="7108244"/>
              <a:ext cx="210388" cy="2042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172419" y="6996137"/>
              <a:ext cx="167005" cy="309880"/>
            </a:xfrm>
            <a:custGeom>
              <a:avLst/>
              <a:gdLst/>
              <a:ahLst/>
              <a:cxnLst/>
              <a:rect l="l" t="t" r="r" b="b"/>
              <a:pathLst>
                <a:path w="167004" h="309879">
                  <a:moveTo>
                    <a:pt x="166839" y="0"/>
                  </a:moveTo>
                  <a:lnTo>
                    <a:pt x="0" y="0"/>
                  </a:lnTo>
                  <a:lnTo>
                    <a:pt x="0" y="63500"/>
                  </a:lnTo>
                  <a:lnTo>
                    <a:pt x="0" y="111760"/>
                  </a:lnTo>
                  <a:lnTo>
                    <a:pt x="0" y="176530"/>
                  </a:lnTo>
                  <a:lnTo>
                    <a:pt x="0" y="309880"/>
                  </a:lnTo>
                  <a:lnTo>
                    <a:pt x="75514" y="309880"/>
                  </a:lnTo>
                  <a:lnTo>
                    <a:pt x="75514" y="176530"/>
                  </a:lnTo>
                  <a:lnTo>
                    <a:pt x="150152" y="176530"/>
                  </a:lnTo>
                  <a:lnTo>
                    <a:pt x="150152" y="111760"/>
                  </a:lnTo>
                  <a:lnTo>
                    <a:pt x="75514" y="111760"/>
                  </a:lnTo>
                  <a:lnTo>
                    <a:pt x="75514" y="63500"/>
                  </a:lnTo>
                  <a:lnTo>
                    <a:pt x="166839" y="63500"/>
                  </a:lnTo>
                  <a:lnTo>
                    <a:pt x="1668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3836" y="7101644"/>
              <a:ext cx="457845" cy="21078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60632" y="6995558"/>
              <a:ext cx="239395" cy="310515"/>
            </a:xfrm>
            <a:custGeom>
              <a:avLst/>
              <a:gdLst/>
              <a:ahLst/>
              <a:cxnLst/>
              <a:rect l="l" t="t" r="r" b="b"/>
              <a:pathLst>
                <a:path w="239395" h="310515">
                  <a:moveTo>
                    <a:pt x="70129" y="0"/>
                  </a:moveTo>
                  <a:lnTo>
                    <a:pt x="0" y="0"/>
                  </a:lnTo>
                  <a:lnTo>
                    <a:pt x="0" y="310311"/>
                  </a:lnTo>
                  <a:lnTo>
                    <a:pt x="70129" y="310311"/>
                  </a:lnTo>
                  <a:lnTo>
                    <a:pt x="70129" y="235445"/>
                  </a:lnTo>
                  <a:lnTo>
                    <a:pt x="146811" y="310311"/>
                  </a:lnTo>
                  <a:lnTo>
                    <a:pt x="239394" y="310311"/>
                  </a:lnTo>
                  <a:lnTo>
                    <a:pt x="134200" y="203961"/>
                  </a:lnTo>
                  <a:lnTo>
                    <a:pt x="233222" y="112636"/>
                  </a:lnTo>
                  <a:lnTo>
                    <a:pt x="142951" y="112636"/>
                  </a:lnTo>
                  <a:lnTo>
                    <a:pt x="70129" y="178244"/>
                  </a:lnTo>
                  <a:lnTo>
                    <a:pt x="701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1623" y="7105507"/>
              <a:ext cx="137223" cy="200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8396" y="7105507"/>
              <a:ext cx="137236" cy="2003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23923" y="7101699"/>
              <a:ext cx="335280" cy="204470"/>
            </a:xfrm>
            <a:custGeom>
              <a:avLst/>
              <a:gdLst/>
              <a:ahLst/>
              <a:cxnLst/>
              <a:rect l="l" t="t" r="r" b="b"/>
              <a:pathLst>
                <a:path w="335279" h="204470">
                  <a:moveTo>
                    <a:pt x="267817" y="0"/>
                  </a:moveTo>
                  <a:lnTo>
                    <a:pt x="247849" y="2433"/>
                  </a:lnTo>
                  <a:lnTo>
                    <a:pt x="229222" y="9634"/>
                  </a:lnTo>
                  <a:lnTo>
                    <a:pt x="213128" y="21458"/>
                  </a:lnTo>
                  <a:lnTo>
                    <a:pt x="200761" y="37757"/>
                  </a:lnTo>
                  <a:lnTo>
                    <a:pt x="188217" y="20804"/>
                  </a:lnTo>
                  <a:lnTo>
                    <a:pt x="172386" y="9053"/>
                  </a:lnTo>
                  <a:lnTo>
                    <a:pt x="153884" y="2215"/>
                  </a:lnTo>
                  <a:lnTo>
                    <a:pt x="133324" y="0"/>
                  </a:lnTo>
                  <a:lnTo>
                    <a:pt x="115173" y="1787"/>
                  </a:lnTo>
                  <a:lnTo>
                    <a:pt x="98790" y="7369"/>
                  </a:lnTo>
                  <a:lnTo>
                    <a:pt x="84068" y="17069"/>
                  </a:lnTo>
                  <a:lnTo>
                    <a:pt x="70904" y="31216"/>
                  </a:lnTo>
                  <a:lnTo>
                    <a:pt x="70129" y="31216"/>
                  </a:lnTo>
                  <a:lnTo>
                    <a:pt x="70129" y="6540"/>
                  </a:lnTo>
                  <a:lnTo>
                    <a:pt x="0" y="6540"/>
                  </a:lnTo>
                  <a:lnTo>
                    <a:pt x="0" y="204216"/>
                  </a:lnTo>
                  <a:lnTo>
                    <a:pt x="70129" y="204216"/>
                  </a:lnTo>
                  <a:lnTo>
                    <a:pt x="70129" y="109816"/>
                  </a:lnTo>
                  <a:lnTo>
                    <a:pt x="70617" y="91878"/>
                  </a:lnTo>
                  <a:lnTo>
                    <a:pt x="74031" y="73834"/>
                  </a:lnTo>
                  <a:lnTo>
                    <a:pt x="83298" y="59910"/>
                  </a:lnTo>
                  <a:lnTo>
                    <a:pt x="101345" y="54330"/>
                  </a:lnTo>
                  <a:lnTo>
                    <a:pt x="119393" y="59910"/>
                  </a:lnTo>
                  <a:lnTo>
                    <a:pt x="128660" y="73834"/>
                  </a:lnTo>
                  <a:lnTo>
                    <a:pt x="132074" y="91878"/>
                  </a:lnTo>
                  <a:lnTo>
                    <a:pt x="132562" y="109816"/>
                  </a:lnTo>
                  <a:lnTo>
                    <a:pt x="132562" y="204216"/>
                  </a:lnTo>
                  <a:lnTo>
                    <a:pt x="202679" y="204216"/>
                  </a:lnTo>
                  <a:lnTo>
                    <a:pt x="202679" y="109816"/>
                  </a:lnTo>
                  <a:lnTo>
                    <a:pt x="203365" y="91469"/>
                  </a:lnTo>
                  <a:lnTo>
                    <a:pt x="207303" y="74026"/>
                  </a:lnTo>
                  <a:lnTo>
                    <a:pt x="217311" y="60991"/>
                  </a:lnTo>
                  <a:lnTo>
                    <a:pt x="236207" y="55867"/>
                  </a:lnTo>
                  <a:lnTo>
                    <a:pt x="253244" y="61425"/>
                  </a:lnTo>
                  <a:lnTo>
                    <a:pt x="261789" y="75184"/>
                  </a:lnTo>
                  <a:lnTo>
                    <a:pt x="264769" y="92771"/>
                  </a:lnTo>
                  <a:lnTo>
                    <a:pt x="265112" y="109816"/>
                  </a:lnTo>
                  <a:lnTo>
                    <a:pt x="265112" y="204216"/>
                  </a:lnTo>
                  <a:lnTo>
                    <a:pt x="335241" y="204216"/>
                  </a:lnTo>
                  <a:lnTo>
                    <a:pt x="335241" y="78219"/>
                  </a:lnTo>
                  <a:lnTo>
                    <a:pt x="331748" y="46816"/>
                  </a:lnTo>
                  <a:lnTo>
                    <a:pt x="320308" y="22059"/>
                  </a:lnTo>
                  <a:lnTo>
                    <a:pt x="299478" y="5828"/>
                  </a:lnTo>
                  <a:lnTo>
                    <a:pt x="2678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24716" y="6957009"/>
              <a:ext cx="363679" cy="3877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76751" y="7099604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25768" y="0"/>
                  </a:moveTo>
                  <a:lnTo>
                    <a:pt x="15671" y="2001"/>
                  </a:lnTo>
                  <a:lnTo>
                    <a:pt x="7488" y="7480"/>
                  </a:lnTo>
                  <a:lnTo>
                    <a:pt x="2002" y="15644"/>
                  </a:lnTo>
                  <a:lnTo>
                    <a:pt x="0" y="25704"/>
                  </a:lnTo>
                  <a:lnTo>
                    <a:pt x="2002" y="35764"/>
                  </a:lnTo>
                  <a:lnTo>
                    <a:pt x="7488" y="43929"/>
                  </a:lnTo>
                  <a:lnTo>
                    <a:pt x="15671" y="49407"/>
                  </a:lnTo>
                  <a:lnTo>
                    <a:pt x="25768" y="51409"/>
                  </a:lnTo>
                  <a:lnTo>
                    <a:pt x="35864" y="49407"/>
                  </a:lnTo>
                  <a:lnTo>
                    <a:pt x="39116" y="47231"/>
                  </a:lnTo>
                  <a:lnTo>
                    <a:pt x="25768" y="47231"/>
                  </a:lnTo>
                  <a:lnTo>
                    <a:pt x="17430" y="45569"/>
                  </a:lnTo>
                  <a:lnTo>
                    <a:pt x="10564" y="41006"/>
                  </a:lnTo>
                  <a:lnTo>
                    <a:pt x="5906" y="34174"/>
                  </a:lnTo>
                  <a:lnTo>
                    <a:pt x="4191" y="25704"/>
                  </a:lnTo>
                  <a:lnTo>
                    <a:pt x="5906" y="17210"/>
                  </a:lnTo>
                  <a:lnTo>
                    <a:pt x="10564" y="10385"/>
                  </a:lnTo>
                  <a:lnTo>
                    <a:pt x="17430" y="5841"/>
                  </a:lnTo>
                  <a:lnTo>
                    <a:pt x="25768" y="4191"/>
                  </a:lnTo>
                  <a:lnTo>
                    <a:pt x="39135" y="4191"/>
                  </a:lnTo>
                  <a:lnTo>
                    <a:pt x="35864" y="2001"/>
                  </a:lnTo>
                  <a:lnTo>
                    <a:pt x="25768" y="0"/>
                  </a:lnTo>
                  <a:close/>
                </a:path>
                <a:path w="52070" h="51434">
                  <a:moveTo>
                    <a:pt x="39135" y="4191"/>
                  </a:moveTo>
                  <a:lnTo>
                    <a:pt x="25768" y="4191"/>
                  </a:lnTo>
                  <a:lnTo>
                    <a:pt x="34108" y="5841"/>
                  </a:lnTo>
                  <a:lnTo>
                    <a:pt x="40978" y="10385"/>
                  </a:lnTo>
                  <a:lnTo>
                    <a:pt x="45640" y="17210"/>
                  </a:lnTo>
                  <a:lnTo>
                    <a:pt x="47358" y="25704"/>
                  </a:lnTo>
                  <a:lnTo>
                    <a:pt x="45640" y="34174"/>
                  </a:lnTo>
                  <a:lnTo>
                    <a:pt x="40978" y="41006"/>
                  </a:lnTo>
                  <a:lnTo>
                    <a:pt x="34108" y="45569"/>
                  </a:lnTo>
                  <a:lnTo>
                    <a:pt x="25768" y="47231"/>
                  </a:lnTo>
                  <a:lnTo>
                    <a:pt x="39116" y="47231"/>
                  </a:lnTo>
                  <a:lnTo>
                    <a:pt x="44048" y="43929"/>
                  </a:lnTo>
                  <a:lnTo>
                    <a:pt x="49533" y="35764"/>
                  </a:lnTo>
                  <a:lnTo>
                    <a:pt x="51536" y="25704"/>
                  </a:lnTo>
                  <a:lnTo>
                    <a:pt x="49584" y="15900"/>
                  </a:lnTo>
                  <a:lnTo>
                    <a:pt x="49533" y="15644"/>
                  </a:lnTo>
                  <a:lnTo>
                    <a:pt x="44048" y="7480"/>
                  </a:lnTo>
                  <a:lnTo>
                    <a:pt x="39135" y="4191"/>
                  </a:lnTo>
                  <a:close/>
                </a:path>
                <a:path w="52070" h="51434">
                  <a:moveTo>
                    <a:pt x="33223" y="11442"/>
                  </a:moveTo>
                  <a:lnTo>
                    <a:pt x="15824" y="11442"/>
                  </a:lnTo>
                  <a:lnTo>
                    <a:pt x="15824" y="40360"/>
                  </a:lnTo>
                  <a:lnTo>
                    <a:pt x="20015" y="40360"/>
                  </a:lnTo>
                  <a:lnTo>
                    <a:pt x="20015" y="27012"/>
                  </a:lnTo>
                  <a:lnTo>
                    <a:pt x="30213" y="27012"/>
                  </a:lnTo>
                  <a:lnTo>
                    <a:pt x="34074" y="26885"/>
                  </a:lnTo>
                  <a:lnTo>
                    <a:pt x="37934" y="24790"/>
                  </a:lnTo>
                  <a:lnTo>
                    <a:pt x="37934" y="23482"/>
                  </a:lnTo>
                  <a:lnTo>
                    <a:pt x="33743" y="23482"/>
                  </a:lnTo>
                  <a:lnTo>
                    <a:pt x="28384" y="22834"/>
                  </a:lnTo>
                  <a:lnTo>
                    <a:pt x="20015" y="22834"/>
                  </a:lnTo>
                  <a:lnTo>
                    <a:pt x="20015" y="15644"/>
                  </a:lnTo>
                  <a:lnTo>
                    <a:pt x="37934" y="15644"/>
                  </a:lnTo>
                  <a:lnTo>
                    <a:pt x="37934" y="13017"/>
                  </a:lnTo>
                  <a:lnTo>
                    <a:pt x="33223" y="11442"/>
                  </a:lnTo>
                  <a:close/>
                </a:path>
                <a:path w="52070" h="51434">
                  <a:moveTo>
                    <a:pt x="30213" y="27012"/>
                  </a:moveTo>
                  <a:lnTo>
                    <a:pt x="25374" y="27012"/>
                  </a:lnTo>
                  <a:lnTo>
                    <a:pt x="32766" y="40360"/>
                  </a:lnTo>
                  <a:lnTo>
                    <a:pt x="37541" y="40360"/>
                  </a:lnTo>
                  <a:lnTo>
                    <a:pt x="30213" y="27012"/>
                  </a:lnTo>
                  <a:close/>
                </a:path>
                <a:path w="52070" h="51434">
                  <a:moveTo>
                    <a:pt x="37934" y="15644"/>
                  </a:moveTo>
                  <a:lnTo>
                    <a:pt x="30798" y="15644"/>
                  </a:lnTo>
                  <a:lnTo>
                    <a:pt x="33743" y="15900"/>
                  </a:lnTo>
                  <a:lnTo>
                    <a:pt x="33743" y="23482"/>
                  </a:lnTo>
                  <a:lnTo>
                    <a:pt x="37934" y="23482"/>
                  </a:lnTo>
                  <a:lnTo>
                    <a:pt x="37934" y="156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Picture 14" descr="A group of people holding children&#10;&#10;AI-generated content may be incorrect.">
            <a:extLst>
              <a:ext uri="{FF2B5EF4-FFF2-40B4-BE49-F238E27FC236}">
                <a16:creationId xmlns:a16="http://schemas.microsoft.com/office/drawing/2014/main" id="{9D69CD67-1C43-1D86-89A3-836BE07A9C6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1205230"/>
          </a:xfrm>
          <a:custGeom>
            <a:avLst/>
            <a:gdLst/>
            <a:ahLst/>
            <a:cxnLst/>
            <a:rect l="l" t="t" r="r" b="b"/>
            <a:pathLst>
              <a:path w="10058400" h="1205230">
                <a:moveTo>
                  <a:pt x="10058400" y="0"/>
                </a:moveTo>
                <a:lnTo>
                  <a:pt x="0" y="0"/>
                </a:lnTo>
                <a:lnTo>
                  <a:pt x="0" y="1204899"/>
                </a:lnTo>
                <a:lnTo>
                  <a:pt x="10058400" y="1204899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7930" y="251029"/>
            <a:ext cx="3670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HEALTH</a:t>
            </a:r>
            <a:r>
              <a:rPr spc="-75" dirty="0"/>
              <a:t> </a:t>
            </a:r>
            <a:r>
              <a:rPr spc="-10" dirty="0"/>
              <a:t>SAVINGS</a:t>
            </a:r>
            <a:r>
              <a:rPr spc="-75" dirty="0"/>
              <a:t> </a:t>
            </a:r>
            <a:r>
              <a:rPr dirty="0"/>
              <a:t>ACCOUNT</a:t>
            </a:r>
            <a:r>
              <a:rPr spc="-75" dirty="0"/>
              <a:t> </a:t>
            </a:r>
            <a:r>
              <a:rPr spc="-10" dirty="0"/>
              <a:t>(HSA)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4357" y="393091"/>
            <a:ext cx="5165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partnered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Inspira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Savings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Accounts.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HSA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accounts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qualified medical expenses,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prescriptions,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office visits,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urgent care, labs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and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testing,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more.administrative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needs.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630" y="1462683"/>
            <a:ext cx="3429000" cy="5893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WHAT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IS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AN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HSA?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7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type of savings account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 lets you set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aside money on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pretax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basis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qualified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using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untaxed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dollars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Savings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(HSA)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deductibles, co-payments, coinsurance,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some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other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lower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overall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healthcare costs.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HSA</a:t>
            </a:r>
            <a:r>
              <a:rPr sz="1000" spc="-9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funds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generally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not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used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premiums.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"/>
              <a:cs typeface="Arial"/>
            </a:endParaRPr>
          </a:p>
          <a:p>
            <a:pPr marL="12700" marR="26670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While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funds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HSA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time 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qualified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contribute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HSA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High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(HDHP)</a:t>
            </a:r>
            <a:endParaRPr sz="1000">
              <a:latin typeface="Arial"/>
              <a:cs typeface="Arial"/>
            </a:endParaRPr>
          </a:p>
          <a:p>
            <a:pPr marL="12700" marR="33020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generally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(including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Marketplace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plan)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that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preventive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services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before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deductible.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2026,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annual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limit 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 individual 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$4,400; 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family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annual limit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 $8,750;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for 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HSA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catch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up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amount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55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over),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annual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limit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$1,000.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INSPIRA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FINANCIAL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MOBILE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APP</a:t>
            </a:r>
            <a:endParaRPr sz="1100">
              <a:latin typeface="Futura Std Book"/>
              <a:cs typeface="Futura Std Book"/>
            </a:endParaRPr>
          </a:p>
          <a:p>
            <a:pPr marL="12700" marR="296545">
              <a:lnSpc>
                <a:spcPct val="116700"/>
              </a:lnSpc>
              <a:spcBef>
                <a:spcPts val="75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Manage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HSA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 phone.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View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HSA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 balance, payments, withdrawals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alerts.</a:t>
            </a:r>
            <a:endParaRPr sz="1000">
              <a:latin typeface="Arial"/>
              <a:cs typeface="Arial"/>
            </a:endParaRPr>
          </a:p>
          <a:p>
            <a:pPr marL="12700" marR="372745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Scan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codes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determine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product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eligibility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directly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 the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app.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File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claim</a:t>
            </a:r>
            <a:endParaRPr sz="1000">
              <a:latin typeface="Arial"/>
              <a:cs typeface="Arial"/>
            </a:endParaRPr>
          </a:p>
          <a:p>
            <a:pPr marL="12700" marR="450215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Enter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claim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details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take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picture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itemized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bill,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statement or EOB and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submit.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How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do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get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started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app?</a:t>
            </a:r>
            <a:endParaRPr sz="1000">
              <a:latin typeface="Arial"/>
              <a:cs typeface="Arial"/>
            </a:endParaRPr>
          </a:p>
          <a:p>
            <a:pPr marL="12700" marR="54610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It’s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easy.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Just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same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username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password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you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Inspira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Financial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website.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haven’t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up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Inspira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Financial,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https://inspirafinancial.com/</a:t>
            </a:r>
            <a:r>
              <a:rPr sz="1000" spc="19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get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started.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4312" y="1462683"/>
            <a:ext cx="5243195" cy="4981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BENEFITS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OF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AN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HSA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b="1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own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HSA</a:t>
            </a:r>
            <a:endParaRPr sz="1000">
              <a:latin typeface="Arial"/>
              <a:cs typeface="Arial"/>
            </a:endParaRPr>
          </a:p>
          <a:p>
            <a:pPr marL="12700" marR="269875">
              <a:lnSpc>
                <a:spcPct val="116700"/>
              </a:lnSpc>
            </a:pP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decide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how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funds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savings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account.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you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change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jobs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keep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account.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There’s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use-it-or-lose-it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policy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Any money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not used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 the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end of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plan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year rolls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the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next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year...every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year.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It’s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investment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HSA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savings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earn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interest.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It’s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terrific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put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away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money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healthcare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costs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down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road,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even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retirement.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minimum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balance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(typically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$1,000) 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 HSA,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 can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open 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investment account.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There 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 variety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mutual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funds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choose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Plus,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transfer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trading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fees.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minimum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investment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 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trade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request.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INSPIRA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FINANCIAL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CARD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debit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 straight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HSA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account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How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do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get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Inspira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Financial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Mobile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app?</a:t>
            </a:r>
            <a:r>
              <a:rPr sz="1000" b="1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there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fee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it?</a:t>
            </a:r>
            <a:endParaRPr sz="1000">
              <a:latin typeface="Arial"/>
              <a:cs typeface="Arial"/>
            </a:endParaRPr>
          </a:p>
          <a:p>
            <a:pPr marL="140335" indent="-127635">
              <a:lnSpc>
                <a:spcPct val="100000"/>
              </a:lnSpc>
              <a:spcBef>
                <a:spcPts val="11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40335" algn="l"/>
              </a:tabLst>
            </a:pP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download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mobile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device’s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store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supported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following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devices:</a:t>
            </a:r>
            <a:endParaRPr sz="1000">
              <a:latin typeface="Arial"/>
              <a:cs typeface="Arial"/>
            </a:endParaRPr>
          </a:p>
          <a:p>
            <a:pPr marL="600075" lvl="1" indent="-1301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6000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iOS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version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10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above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iPhone®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5S,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iPad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Air®,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iPad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Mini®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2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newer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models</a:t>
            </a:r>
            <a:endParaRPr sz="1000">
              <a:latin typeface="Arial"/>
              <a:cs typeface="Arial"/>
            </a:endParaRPr>
          </a:p>
          <a:p>
            <a:pPr marL="612140" lvl="1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6121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Android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version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4.4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(Kitkat)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above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phones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tablets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There’s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fee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download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4370" y="6976936"/>
            <a:ext cx="2120265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Phone:</a:t>
            </a:r>
            <a:r>
              <a:rPr sz="1000" b="1" spc="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844-729-</a:t>
            </a:r>
            <a:r>
              <a:rPr sz="1000" spc="-20" dirty="0">
                <a:solidFill>
                  <a:srgbClr val="009ADD"/>
                </a:solidFill>
                <a:latin typeface="Arial"/>
                <a:cs typeface="Arial"/>
              </a:rPr>
              <a:t>3539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Website: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https://inspirafinancial.com/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1416685"/>
          </a:xfrm>
          <a:custGeom>
            <a:avLst/>
            <a:gdLst/>
            <a:ahLst/>
            <a:cxnLst/>
            <a:rect l="l" t="t" r="r" b="b"/>
            <a:pathLst>
              <a:path w="10058400" h="1416685">
                <a:moveTo>
                  <a:pt x="10058400" y="0"/>
                </a:moveTo>
                <a:lnTo>
                  <a:pt x="0" y="0"/>
                </a:lnTo>
                <a:lnTo>
                  <a:pt x="0" y="1416659"/>
                </a:lnTo>
                <a:lnTo>
                  <a:pt x="10058400" y="1416659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122" y="172814"/>
            <a:ext cx="2209800" cy="1066800"/>
          </a:xfrm>
          <a:prstGeom prst="rect">
            <a:avLst/>
          </a:prstGeom>
        </p:spPr>
        <p:txBody>
          <a:bodyPr vert="horz" wrap="square" lIns="0" tIns="190500" rIns="0" bIns="0" rtlCol="0">
            <a:spAutoFit/>
          </a:bodyPr>
          <a:lstStyle/>
          <a:p>
            <a:pPr marL="12700" marR="5080">
              <a:lnSpc>
                <a:spcPct val="70800"/>
              </a:lnSpc>
              <a:spcBef>
                <a:spcPts val="1500"/>
              </a:spcBef>
            </a:pPr>
            <a:r>
              <a:rPr dirty="0"/>
              <a:t>FLEXIBLE</a:t>
            </a:r>
            <a:r>
              <a:rPr spc="-80" dirty="0"/>
              <a:t> </a:t>
            </a:r>
            <a:r>
              <a:rPr spc="-10" dirty="0"/>
              <a:t>SPENDING </a:t>
            </a:r>
            <a:r>
              <a:rPr dirty="0"/>
              <a:t>ACCOUNT</a:t>
            </a:r>
            <a:r>
              <a:rPr spc="-90" dirty="0"/>
              <a:t> </a:t>
            </a:r>
            <a:r>
              <a:rPr spc="-10" dirty="0"/>
              <a:t>(FSA)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54560" y="281024"/>
            <a:ext cx="6558280" cy="91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partnered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Inspira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Financial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Flexible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Spending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Accounts.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Flexible Spending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(FSA)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are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eligible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employees.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pages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describe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FSA.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FSA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plans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valuable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way</a:t>
            </a:r>
            <a:endParaRPr sz="1000">
              <a:latin typeface="Arial"/>
              <a:cs typeface="Arial"/>
            </a:endParaRPr>
          </a:p>
          <a:p>
            <a:pPr marL="12700" marR="96520">
              <a:lnSpc>
                <a:spcPct val="116700"/>
              </a:lnSpc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reduce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costs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because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paycheck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deducted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pretax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basis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don’t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Federal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FICA taxes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deduction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amount.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money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deducted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paycheck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placed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account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of reimbursement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eligible medical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and/or dependent care expenses.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plan choices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follows: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8089" y="1678979"/>
            <a:ext cx="3985895" cy="1888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MEDICAL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EXPENSE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REIMBURSEMENT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7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FSA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allows you 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set aside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pretax dollars 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such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prescription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drug,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dental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vision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participation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year.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reimbursement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FSA</a:t>
            </a:r>
            <a:r>
              <a:rPr sz="100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cannot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conjunction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High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Plan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HSA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(health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savings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account).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"/>
              <a:cs typeface="Arial"/>
            </a:endParaRPr>
          </a:p>
          <a:p>
            <a:pPr marL="12700" marR="48260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offered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group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employer,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Limited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FSA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which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eligible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dental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only.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76179" y="4542203"/>
            <a:ext cx="5066030" cy="3031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COMMUTER</a:t>
            </a:r>
            <a:r>
              <a:rPr sz="1100" b="1" spc="-7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BENEFIT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7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Transportation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Equity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makes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possible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 employees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contribute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pretax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dollars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 transit 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 parking account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 order 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 for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work-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related transportation,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(buses,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subways,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trains,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ferries,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ride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share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programs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parking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lots/garages).</a:t>
            </a:r>
            <a:r>
              <a:rPr sz="100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can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choose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put away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IRS allowed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 for commuter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 and elect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pay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from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reimbursed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submitting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documentation.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2025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limit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pretax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commuter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$325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month.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Anything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contributed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$325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considered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tax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deduction.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HOW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TO</a:t>
            </a:r>
            <a:r>
              <a:rPr sz="1100" b="1" spc="-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SUBMIT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</a:t>
            </a:r>
            <a:r>
              <a:rPr sz="1100" b="1" spc="-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REIMBURSEMENT</a:t>
            </a:r>
            <a:r>
              <a:rPr sz="1100" b="1" spc="-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REQUEST:</a:t>
            </a:r>
            <a:endParaRPr sz="1100">
              <a:latin typeface="Futura Std Book"/>
              <a:cs typeface="Futura Std Book"/>
            </a:endParaRPr>
          </a:p>
          <a:p>
            <a:pPr marL="12700" marR="33020">
              <a:lnSpc>
                <a:spcPct val="116700"/>
              </a:lnSpc>
              <a:spcBef>
                <a:spcPts val="58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When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submit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claim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form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documentation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showing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service,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description,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charges.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claim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online,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upload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smartphone,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FAX,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mail.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Inspira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Financial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card,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can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simply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service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instead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check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cash.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just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like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debit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card.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Daycare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reimbursed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according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balance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account.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76179" y="1609873"/>
            <a:ext cx="4996815" cy="217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LIMITED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PURPOSE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FSA</a:t>
            </a:r>
            <a:endParaRPr sz="1100">
              <a:latin typeface="Futura Std Book"/>
              <a:cs typeface="Futura Std Book"/>
            </a:endParaRPr>
          </a:p>
          <a:p>
            <a:pPr marL="12700" marR="5080" algn="just">
              <a:lnSpc>
                <a:spcPct val="116700"/>
              </a:lnSpc>
              <a:spcBef>
                <a:spcPts val="7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Similar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reimbursement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FSA,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but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dental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orthodontia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conjunction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HSA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you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high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deductible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DEPENDENT CARE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REIMBURSEMENT</a:t>
            </a:r>
            <a:endParaRPr sz="1100">
              <a:latin typeface="Futura Std Book"/>
              <a:cs typeface="Futura Std Book"/>
            </a:endParaRPr>
          </a:p>
          <a:p>
            <a:pPr marL="12700" marR="26670">
              <a:lnSpc>
                <a:spcPct val="116700"/>
              </a:lnSpc>
              <a:spcBef>
                <a:spcPts val="7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FSA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 allows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 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set aside pretax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dollars (up 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$7,500 in 2026)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pay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 related to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 children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up to age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13 and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elder dependents (like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aging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parents)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home.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spouse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must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attend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school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be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FSA.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Please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note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you’re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divorced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separated,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considers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custodial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account.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76306" y="3936496"/>
            <a:ext cx="1558290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Additional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Resources: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https://inspirafinancial.com/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673" y="6816600"/>
            <a:ext cx="2120265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Phone:</a:t>
            </a:r>
            <a:r>
              <a:rPr sz="1000" b="1" spc="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844-729-</a:t>
            </a:r>
            <a:r>
              <a:rPr sz="1000" spc="-20" dirty="0">
                <a:solidFill>
                  <a:srgbClr val="009ADD"/>
                </a:solidFill>
                <a:latin typeface="Arial"/>
                <a:cs typeface="Arial"/>
              </a:rPr>
              <a:t>3539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Website: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https://inspirafinancial.com/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8899" y="3673627"/>
            <a:ext cx="4172585" cy="3025140"/>
          </a:xfrm>
          <a:prstGeom prst="rect">
            <a:avLst/>
          </a:prstGeom>
          <a:solidFill>
            <a:srgbClr val="666666">
              <a:alpha val="6999"/>
            </a:srgbClr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imes New Roman"/>
              <a:cs typeface="Times New Roman"/>
            </a:endParaRPr>
          </a:p>
          <a:p>
            <a:pPr marL="221615" marR="243840">
              <a:lnSpc>
                <a:spcPct val="1167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Sole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proprietors,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partners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partnership,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greater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than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two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percent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S-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Corp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owners,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family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members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are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ineligible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participate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FSA</a:t>
            </a:r>
            <a:r>
              <a:rPr sz="1000" b="1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per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IRS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guidelines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should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seek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guidance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CPA</a:t>
            </a:r>
            <a:r>
              <a:rPr sz="1000" b="1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any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questions.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"/>
              <a:cs typeface="Arial"/>
            </a:endParaRPr>
          </a:p>
          <a:p>
            <a:pPr marL="221615" marR="235585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FSA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“use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it”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rule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according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IRS,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submit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 expenses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participation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year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deadlines,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forfeit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money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left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 the end 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plan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year.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 Unused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balances do not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carry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into the next year so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please plan ahead and budget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known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qualifying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accordingly.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"/>
              <a:cs typeface="Arial"/>
            </a:endParaRPr>
          </a:p>
          <a:p>
            <a:pPr marL="221615" marR="229235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more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regarding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FSA</a:t>
            </a:r>
            <a:r>
              <a:rPr sz="100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please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review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IRS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Publication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502.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also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helpful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information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rates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resource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at: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https://inspirafinancial.com/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16346" y="4649698"/>
          <a:ext cx="2139950" cy="1627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9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(12</a:t>
                      </a:r>
                      <a:r>
                        <a:rPr sz="700" b="1" spc="1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Months)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76200" indent="-2540">
                        <a:lnSpc>
                          <a:spcPts val="800"/>
                        </a:lnSpc>
                        <a:spcBef>
                          <a:spcPts val="515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Premium Payment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65405" marB="0"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$27.56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$55.89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Child(ren)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$58.83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0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$98.79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206" y="0"/>
            <a:ext cx="10053320" cy="1416685"/>
          </a:xfrm>
          <a:custGeom>
            <a:avLst/>
            <a:gdLst/>
            <a:ahLst/>
            <a:cxnLst/>
            <a:rect l="l" t="t" r="r" b="b"/>
            <a:pathLst>
              <a:path w="10053320" h="1416685">
                <a:moveTo>
                  <a:pt x="10053193" y="0"/>
                </a:moveTo>
                <a:lnTo>
                  <a:pt x="0" y="0"/>
                </a:lnTo>
                <a:lnTo>
                  <a:pt x="0" y="1416659"/>
                </a:lnTo>
                <a:lnTo>
                  <a:pt x="10053193" y="1416659"/>
                </a:lnTo>
                <a:lnTo>
                  <a:pt x="10053193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0096" y="287114"/>
            <a:ext cx="2044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DENTAL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0096" y="731614"/>
            <a:ext cx="47561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10" dirty="0">
                <a:solidFill>
                  <a:srgbClr val="FFFFFF"/>
                </a:solidFill>
                <a:latin typeface="Knockout HTF67-FullBantamwt"/>
                <a:cs typeface="Knockout HTF67-FullBantamwt"/>
              </a:rPr>
              <a:t>(PPO)</a:t>
            </a:r>
            <a:endParaRPr sz="2500">
              <a:latin typeface="Knockout HTF67-FullBantamwt"/>
              <a:cs typeface="Knockout HTF67-FullBantamw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8770" y="395324"/>
            <a:ext cx="67894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healthier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smile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maintaining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overall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health.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That’s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dental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comes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in.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makes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easier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dentist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costs.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 dental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cleanings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preventive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costly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healthier.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that’s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smile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about.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096" y="1678979"/>
            <a:ext cx="8384540" cy="46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WHO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IS</a:t>
            </a:r>
            <a:r>
              <a:rPr sz="1100" b="1" spc="-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METLIFE?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MetLife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largest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global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annuities,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programs,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90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million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customers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60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countries.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9503" y="3922951"/>
            <a:ext cx="1511935" cy="67691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PPO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LOW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PLAN</a:t>
            </a:r>
            <a:endParaRPr sz="1100">
              <a:latin typeface="Futura Std Book"/>
              <a:cs typeface="Futura Std Book"/>
            </a:endParaRPr>
          </a:p>
          <a:p>
            <a:pPr marL="23495" marR="5080">
              <a:lnSpc>
                <a:spcPct val="116700"/>
              </a:lnSpc>
              <a:spcBef>
                <a:spcPts val="37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Other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states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select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High,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Mid, 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Low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258" y="3938943"/>
            <a:ext cx="1493520" cy="6464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PPO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HIGH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PLAN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TX,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MA, 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MT,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MS &amp; LA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select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High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81330" y="4649698"/>
          <a:ext cx="2139950" cy="1627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9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(12</a:t>
                      </a:r>
                      <a:r>
                        <a:rPr sz="700" b="1" spc="1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Months)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76200" indent="-2540">
                        <a:lnSpc>
                          <a:spcPts val="800"/>
                        </a:lnSpc>
                        <a:spcBef>
                          <a:spcPts val="515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Premium Payment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65405" marB="0"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$48.76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890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$98.00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Child(ren)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$105.28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0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5250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$157.12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896717" y="4649698"/>
          <a:ext cx="2139950" cy="1627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9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(12</a:t>
                      </a:r>
                      <a:r>
                        <a:rPr sz="700" b="1" spc="1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Months)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72390" indent="-2540">
                        <a:lnSpc>
                          <a:spcPts val="800"/>
                        </a:lnSpc>
                        <a:spcBef>
                          <a:spcPts val="515"/>
                        </a:spcBef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Premium Payment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65405" marB="0"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$39.64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$79.68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Child(ren)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$85.59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0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$127.73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2866373" y="3923064"/>
            <a:ext cx="1511935" cy="67691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PPO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MID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PLAN</a:t>
            </a:r>
            <a:endParaRPr sz="1100">
              <a:latin typeface="Futura Std Book"/>
              <a:cs typeface="Futura Std Book"/>
            </a:endParaRPr>
          </a:p>
          <a:p>
            <a:pPr marL="23495" marR="5080">
              <a:lnSpc>
                <a:spcPct val="116700"/>
              </a:lnSpc>
              <a:spcBef>
                <a:spcPts val="37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Other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states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select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High,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Mid, 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Low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Plans.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63511" y="2315984"/>
          <a:ext cx="4526280" cy="131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MetLife</a:t>
                      </a:r>
                      <a:r>
                        <a:rPr sz="900" b="1" spc="1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/</a:t>
                      </a:r>
                      <a:r>
                        <a:rPr sz="900" b="1" spc="1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PPO</a:t>
                      </a:r>
                      <a:r>
                        <a:rPr sz="900" b="1" spc="1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Dental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Phone</a:t>
                      </a:r>
                      <a:r>
                        <a:rPr sz="10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1-800-275-</a:t>
                      </a:r>
                      <a:r>
                        <a:rPr sz="1000" b="1" spc="-2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4638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Website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MyBenefits.MetLife.com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sz="10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149875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1516" y="313828"/>
            <a:ext cx="83623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TX,</a:t>
            </a:r>
            <a:r>
              <a:rPr sz="800" b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MA,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30" dirty="0">
                <a:solidFill>
                  <a:srgbClr val="666666"/>
                </a:solidFill>
                <a:latin typeface="Arial"/>
                <a:cs typeface="Arial"/>
              </a:rPr>
              <a:t>MT,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MS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sz="800" b="1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select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High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Plan,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which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subject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possible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increased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Max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options.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other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states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choose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High,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Mid,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Low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PPO</a:t>
            </a:r>
            <a:r>
              <a:rPr sz="8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Plans.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2577" y="7254178"/>
            <a:ext cx="40868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*Child</a:t>
            </a:r>
            <a:r>
              <a:rPr sz="8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orthodontia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8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includes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children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8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age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19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8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age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26</a:t>
            </a:r>
            <a:r>
              <a:rPr sz="8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full-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time</a:t>
            </a:r>
            <a:r>
              <a:rPr sz="8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student.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5711" y="2404643"/>
            <a:ext cx="9161780" cy="171450"/>
            <a:chOff x="435711" y="2404643"/>
            <a:chExt cx="9161780" cy="171450"/>
          </a:xfrm>
        </p:grpSpPr>
        <p:sp>
          <p:nvSpPr>
            <p:cNvPr id="5" name="object 5"/>
            <p:cNvSpPr/>
            <p:nvPr/>
          </p:nvSpPr>
          <p:spPr>
            <a:xfrm>
              <a:off x="435711" y="2404643"/>
              <a:ext cx="9161780" cy="171450"/>
            </a:xfrm>
            <a:custGeom>
              <a:avLst/>
              <a:gdLst/>
              <a:ahLst/>
              <a:cxnLst/>
              <a:rect l="l" t="t" r="r" b="b"/>
              <a:pathLst>
                <a:path w="9161780" h="171450">
                  <a:moveTo>
                    <a:pt x="9161576" y="0"/>
                  </a:moveTo>
                  <a:lnTo>
                    <a:pt x="0" y="0"/>
                  </a:lnTo>
                  <a:lnTo>
                    <a:pt x="0" y="170853"/>
                  </a:lnTo>
                  <a:lnTo>
                    <a:pt x="9161576" y="170853"/>
                  </a:lnTo>
                  <a:lnTo>
                    <a:pt x="9161576" y="0"/>
                  </a:lnTo>
                  <a:close/>
                </a:path>
              </a:pathLst>
            </a:custGeom>
            <a:solidFill>
              <a:srgbClr val="A1D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551" y="2442987"/>
              <a:ext cx="1437728" cy="87020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32536" y="580567"/>
          <a:ext cx="9244330" cy="65741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55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05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17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METLIFE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DENTAL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PPO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-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DETAILS</a:t>
                      </a:r>
                      <a:endParaRPr sz="1100">
                        <a:latin typeface="Futura Std Book"/>
                        <a:cs typeface="Futura Std Book"/>
                      </a:endParaRPr>
                    </a:p>
                  </a:txBody>
                  <a:tcPr marL="0" marR="0" marT="65405" marB="0">
                    <a:lnL w="6350">
                      <a:solidFill>
                        <a:srgbClr val="666666"/>
                      </a:solidFill>
                      <a:prstDash val="solid"/>
                    </a:lnL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526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High: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90170" marB="0"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Mid: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90170" marB="0"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2927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8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Low: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90170" marB="0"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r>
                        <a:rPr sz="8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Type: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6515" marR="69850" indent="83185">
                        <a:lnSpc>
                          <a:spcPts val="800"/>
                        </a:lnSpc>
                        <a:spcBef>
                          <a:spcPts val="43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In-Network</a:t>
                      </a:r>
                      <a:r>
                        <a:rPr sz="700" b="1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700" b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PPO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PDP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Fee2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6995" marR="52069" indent="-17780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Out-of-Network</a:t>
                      </a:r>
                      <a:r>
                        <a:rPr sz="700" b="1" spc="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700" b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PPO%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R&amp;C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Fee4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1594" marR="59690" indent="105410">
                        <a:lnSpc>
                          <a:spcPts val="800"/>
                        </a:lnSpc>
                        <a:spcBef>
                          <a:spcPts val="43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In-Network</a:t>
                      </a:r>
                      <a:r>
                        <a:rPr sz="700" b="1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Mid</a:t>
                      </a:r>
                      <a:r>
                        <a:rPr sz="700" b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PPO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PDP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Fee2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83515" marR="105410" indent="-116205">
                        <a:lnSpc>
                          <a:spcPts val="800"/>
                        </a:lnSpc>
                        <a:spcBef>
                          <a:spcPts val="46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Out-of-Network</a:t>
                      </a:r>
                      <a:r>
                        <a:rPr sz="700" b="1" spc="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Mid</a:t>
                      </a:r>
                      <a:r>
                        <a:rPr sz="700" b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PPO%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2230" marR="56515" indent="70485">
                        <a:lnSpc>
                          <a:spcPts val="800"/>
                        </a:lnSpc>
                        <a:spcBef>
                          <a:spcPts val="53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In-Network</a:t>
                      </a:r>
                      <a:r>
                        <a:rPr sz="700" b="1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700" b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PPO%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PDP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Fee2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2720" marR="157480" indent="-17780">
                        <a:lnSpc>
                          <a:spcPts val="800"/>
                        </a:lnSpc>
                        <a:spcBef>
                          <a:spcPts val="53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Out-of-Network</a:t>
                      </a:r>
                      <a:r>
                        <a:rPr sz="700" b="1" spc="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700" b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PPO%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R&amp;C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Fee4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Preventive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03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984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*100%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Basic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Restorative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*80%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80%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Major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Restorative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8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*50%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Type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Orthodontia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50%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*50%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MAC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7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815">
                <a:tc gridSpan="7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Deductible: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266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355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815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$1,500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815">
                <a:tc gridSpan="7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Orthodontia</a:t>
                      </a:r>
                      <a:r>
                        <a:rPr sz="800" b="1" spc="31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Lifetime</a:t>
                      </a:r>
                      <a:r>
                        <a:rPr sz="800" b="1" spc="31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Maximum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Ortho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applies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to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Adult and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*Child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$1,500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Person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$1,500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Person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$1,000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$1,000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57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NA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Type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-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Preventative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4604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1D4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How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Many/How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Often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21590" marB="0"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Oral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Examinations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 6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 6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 6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Bitewing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X-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rays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(Adult/Child)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Prophylaxis</a:t>
                      </a:r>
                      <a:r>
                        <a:rPr sz="8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Cleanings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 6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 6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 6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Topical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Fluoride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Applications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2829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Sealants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Space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Maintainers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302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limit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244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limit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lifetime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area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Type</a:t>
                      </a:r>
                      <a:r>
                        <a:rPr sz="800" b="1" spc="9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B</a:t>
                      </a:r>
                      <a:r>
                        <a:rPr sz="800" b="1" spc="9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-</a:t>
                      </a:r>
                      <a:r>
                        <a:rPr sz="800" b="1" spc="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Basic</a:t>
                      </a:r>
                      <a:r>
                        <a:rPr sz="800" b="1" spc="9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Restorative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5875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1D4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How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Many/How</a:t>
                      </a:r>
                      <a:r>
                        <a:rPr sz="8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Often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5875" marB="0"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Mouth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X-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rays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Amalgam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Composite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Fillings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Anterior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teeth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Anterior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teeth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2766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Anterior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teeth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Type</a:t>
                      </a:r>
                      <a:r>
                        <a:rPr sz="800" b="1" spc="9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</a:t>
                      </a:r>
                      <a:r>
                        <a:rPr sz="800" b="1" spc="9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-</a:t>
                      </a:r>
                      <a:r>
                        <a:rPr sz="800" b="1" spc="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Major</a:t>
                      </a:r>
                      <a:r>
                        <a:rPr sz="800" b="1" spc="9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Restorative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20955" marB="0">
                    <a:lnL w="6350">
                      <a:solidFill>
                        <a:srgbClr val="666666"/>
                      </a:solidFill>
                      <a:prstDash val="solid"/>
                    </a:lnL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1D4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1910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How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Many/How</a:t>
                      </a:r>
                      <a:r>
                        <a:rPr sz="8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Often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20955" marB="0"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Crowns/Inlays/Onlays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52006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168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Prefabricated</a:t>
                      </a:r>
                      <a:r>
                        <a:rPr sz="800" b="1" spc="-5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Crowns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756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72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848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Repairs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Endodontics</a:t>
                      </a:r>
                      <a:r>
                        <a:rPr sz="8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Root</a:t>
                      </a:r>
                      <a:r>
                        <a:rPr sz="8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Canal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lifetime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092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lifetime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778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lifetime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Periodontal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quadrant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quadrant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quadrant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Periodontal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Scaling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Root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Planing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quadrant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9560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quadrant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quadrant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28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Periodontal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Maintenance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year,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includes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cleanings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1623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year,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includes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cleanings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48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year,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includes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cleanings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9220">
                        <a:lnSpc>
                          <a:spcPts val="944"/>
                        </a:lnSpc>
                        <a:spcBef>
                          <a:spcPts val="31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Bridges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Dentures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General Anesthesia</a:t>
                      </a:r>
                      <a:r>
                        <a:rPr sz="800" b="1" spc="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Consultations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Implant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Services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06" y="0"/>
            <a:ext cx="10053320" cy="1416685"/>
          </a:xfrm>
          <a:custGeom>
            <a:avLst/>
            <a:gdLst/>
            <a:ahLst/>
            <a:cxnLst/>
            <a:rect l="l" t="t" r="r" b="b"/>
            <a:pathLst>
              <a:path w="10053320" h="1416685">
                <a:moveTo>
                  <a:pt x="10053193" y="0"/>
                </a:moveTo>
                <a:lnTo>
                  <a:pt x="0" y="0"/>
                </a:lnTo>
                <a:lnTo>
                  <a:pt x="0" y="1416659"/>
                </a:lnTo>
                <a:lnTo>
                  <a:pt x="10053193" y="1416659"/>
                </a:lnTo>
                <a:lnTo>
                  <a:pt x="10053193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096" y="287114"/>
            <a:ext cx="2047239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DENTAL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096" y="731614"/>
            <a:ext cx="62738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0" spc="-10" dirty="0">
                <a:solidFill>
                  <a:srgbClr val="FFFFFF"/>
                </a:solidFill>
                <a:latin typeface="Knockout HTF67-FullBantamwt"/>
                <a:cs typeface="Knockout HTF67-FullBantamwt"/>
              </a:rPr>
              <a:t>(DHMO)</a:t>
            </a:r>
            <a:endParaRPr sz="2500">
              <a:latin typeface="Knockout HTF67-FullBantamwt"/>
              <a:cs typeface="Knockout HTF67-FullBantamw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8770" y="395324"/>
            <a:ext cx="67894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healthier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smile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maintaining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overall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health.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That’s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where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good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dental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comes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in.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right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makes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easier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visit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dentist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lower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costs.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get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 dental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cleanings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preventive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avoid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costly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healthier.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Now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that’s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something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smile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about.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096" y="1678979"/>
            <a:ext cx="8384540" cy="466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WHO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IS</a:t>
            </a:r>
            <a:r>
              <a:rPr sz="1100" b="1" spc="-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METLIFE?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MetLife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largest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global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annuities,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programs,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90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million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customers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60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countries.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7559" y="6630875"/>
            <a:ext cx="829183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Safeguard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DHMO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Dental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issues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cards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members.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mailed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home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address.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require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designated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DHMO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network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elected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time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service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delays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occur.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Metlife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PPO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cards.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either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above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group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policy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number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Security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Number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verification.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6344" y="2315984"/>
          <a:ext cx="4526280" cy="1310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1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MetLife</a:t>
                      </a:r>
                      <a:r>
                        <a:rPr sz="9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/</a:t>
                      </a:r>
                      <a:r>
                        <a:rPr sz="900" b="1" spc="20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Safeguard</a:t>
                      </a:r>
                      <a:r>
                        <a:rPr sz="9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DHMO</a:t>
                      </a:r>
                      <a:r>
                        <a:rPr sz="900" b="1" spc="20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Dental</a:t>
                      </a:r>
                      <a:r>
                        <a:rPr sz="9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/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Phone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1-800-638-</a:t>
                      </a:r>
                      <a:r>
                        <a:rPr sz="1000" b="1" spc="-2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5433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Website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MyBenefits.MetLife.com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Group</a:t>
                      </a:r>
                      <a:r>
                        <a:rPr sz="10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260079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453115" y="3862348"/>
            <a:ext cx="1877060" cy="46863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SAFEGUARD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DHMO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PLAN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Available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FL,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TX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CA.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9193" y="4420679"/>
          <a:ext cx="3014345" cy="193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9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9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(12</a:t>
                      </a:r>
                      <a:r>
                        <a:rPr sz="700" b="1" spc="1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Months)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Premium</a:t>
                      </a:r>
                      <a:r>
                        <a:rPr sz="900" b="1" spc="2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Payment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5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FL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TX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71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CA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$17.70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$15.63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$16.46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$30.70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$29.76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$30.82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Child(ren)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$31.51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$30.70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$32.06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695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0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$48.65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$44.50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$43.62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66394" y="540918"/>
          <a:ext cx="9244330" cy="6798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9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780">
                <a:tc gridSpan="3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METLIFE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DENTAL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DHMO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-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PLAN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NAME</a:t>
                      </a:r>
                      <a:r>
                        <a:rPr sz="1100" b="1" spc="-3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SGX245</a:t>
                      </a:r>
                      <a:endParaRPr sz="1100">
                        <a:latin typeface="Futura Std Book"/>
                        <a:cs typeface="Futura Std Book"/>
                      </a:endParaRPr>
                    </a:p>
                  </a:txBody>
                  <a:tcPr marL="0" marR="0" marT="654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Code: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Service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Co-payment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102235">
                        <a:lnSpc>
                          <a:spcPts val="815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D0120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81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Periodic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Oral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Evaluation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810"/>
                        </a:lnSpc>
                        <a:spcBef>
                          <a:spcPts val="75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62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D0150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Comprehensive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Oral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Evaluation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Established</a:t>
                      </a:r>
                      <a:r>
                        <a:rPr sz="7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D0210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X-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rays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Intra-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oral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Complete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Series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Bite-wings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539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D0274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X-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rays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Bite-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wings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Four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Films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09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D0330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Panoramic</a:t>
                      </a:r>
                      <a:r>
                        <a:rPr sz="7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Film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435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Preventive</a:t>
                      </a:r>
                      <a:r>
                        <a:rPr sz="800" b="1" spc="3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Services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222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marL="102235">
                        <a:lnSpc>
                          <a:spcPts val="819"/>
                        </a:lnSpc>
                        <a:spcBef>
                          <a:spcPts val="32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D1110/D1120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830"/>
                        </a:lnSpc>
                        <a:spcBef>
                          <a:spcPts val="31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Periodic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Oral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Evaluation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755"/>
                        </a:lnSpc>
                        <a:spcBef>
                          <a:spcPts val="390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95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D1351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Comprehensive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Oral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Evaluation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New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Established</a:t>
                      </a:r>
                      <a:r>
                        <a:rPr sz="7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815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Restorative</a:t>
                      </a:r>
                      <a:r>
                        <a:rPr sz="800" b="1" spc="3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Services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 marL="102235">
                        <a:lnSpc>
                          <a:spcPts val="810"/>
                        </a:lnSpc>
                        <a:spcBef>
                          <a:spcPts val="33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D2140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825"/>
                        </a:lnSpc>
                        <a:spcBef>
                          <a:spcPts val="32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Amalgam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surface,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Primary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Permanent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700"/>
                        </a:lnSpc>
                        <a:spcBef>
                          <a:spcPts val="445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marL="102235">
                        <a:lnSpc>
                          <a:spcPts val="819"/>
                        </a:lnSpc>
                        <a:spcBef>
                          <a:spcPts val="9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D2330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835"/>
                        </a:lnSpc>
                        <a:spcBef>
                          <a:spcPts val="7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Resin-Based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Composite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Surface,</a:t>
                      </a:r>
                      <a:r>
                        <a:rPr sz="7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Anterior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705"/>
                        </a:lnSpc>
                        <a:spcBef>
                          <a:spcPts val="200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D2391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01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Composite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(White)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Filling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Surface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Posterior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815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Crowns</a:t>
                      </a:r>
                      <a:r>
                        <a:rPr sz="800" b="1" spc="19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-</a:t>
                      </a:r>
                      <a:r>
                        <a:rPr sz="8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Additional</a:t>
                      </a:r>
                      <a:r>
                        <a:rPr sz="8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fees</a:t>
                      </a:r>
                      <a:r>
                        <a:rPr sz="800" b="1" spc="19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for</a:t>
                      </a:r>
                      <a:r>
                        <a:rPr sz="8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metal</a:t>
                      </a:r>
                      <a:r>
                        <a:rPr sz="8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upgrades</a:t>
                      </a:r>
                      <a:r>
                        <a:rPr sz="8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and/or</a:t>
                      </a:r>
                      <a:r>
                        <a:rPr sz="800" b="1" spc="19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porcelain</a:t>
                      </a:r>
                      <a:r>
                        <a:rPr sz="800" b="1" spc="19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apply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D2750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Crown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Porcelain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Fused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Noble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Metal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780"/>
                        </a:lnSpc>
                        <a:spcBef>
                          <a:spcPts val="385"/>
                        </a:spcBef>
                      </a:pP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$245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D2751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Crown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Porcelain</a:t>
                      </a:r>
                      <a:r>
                        <a:rPr sz="7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Fused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Predominantly</a:t>
                      </a:r>
                      <a:r>
                        <a:rPr sz="7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Base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Metal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$245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815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Endodontics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D3220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Therapeutic</a:t>
                      </a:r>
                      <a:r>
                        <a:rPr sz="70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Pulpotomy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810"/>
                        </a:lnSpc>
                        <a:spcBef>
                          <a:spcPts val="384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889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D3330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Root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Canal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Molar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815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Periodontics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marL="101600">
                        <a:lnSpc>
                          <a:spcPts val="815"/>
                        </a:lnSpc>
                        <a:spcBef>
                          <a:spcPts val="33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D4260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830"/>
                        </a:lnSpc>
                        <a:spcBef>
                          <a:spcPts val="31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Osseous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(Inc.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Flap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Entry)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17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Contiguous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Teeth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Bounded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Teeth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Spaces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Quadrant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marL="101600">
                        <a:lnSpc>
                          <a:spcPts val="819"/>
                        </a:lnSpc>
                        <a:spcBef>
                          <a:spcPts val="8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D4341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07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Periodontal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Scaling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Root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Planning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more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Contiguous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Teeth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Bounded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Teeth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Quadrant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101600">
                        <a:lnSpc>
                          <a:spcPts val="835"/>
                        </a:lnSpc>
                        <a:spcBef>
                          <a:spcPts val="7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D4381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Localized</a:t>
                      </a:r>
                      <a:r>
                        <a:rPr sz="700" b="1" spc="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Delivery</a:t>
                      </a:r>
                      <a:r>
                        <a:rPr sz="700" b="1" spc="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Antimicrobial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Agents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6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D4910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Periodontal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Maintenance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835"/>
                        </a:lnSpc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815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Prosthodontics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101600">
                        <a:lnSpc>
                          <a:spcPts val="835"/>
                        </a:lnSpc>
                        <a:spcBef>
                          <a:spcPts val="12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D5110/D5120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Complete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Denture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Maxillary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Mandibular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770"/>
                        </a:lnSpc>
                        <a:spcBef>
                          <a:spcPts val="185"/>
                        </a:spcBef>
                      </a:pP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$325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D5211/D5212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Partial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Denture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Resin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Base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Maxillary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Mandibular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0815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Crowns</a:t>
                      </a:r>
                      <a:r>
                        <a:rPr sz="800" b="1" spc="18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/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Fixed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Bridges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-</a:t>
                      </a:r>
                      <a:r>
                        <a:rPr sz="800" b="1" spc="18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Additional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fees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for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metal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upgrades</a:t>
                      </a:r>
                      <a:r>
                        <a:rPr sz="800" b="1" spc="18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and/or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porcelain</a:t>
                      </a:r>
                      <a:r>
                        <a:rPr sz="800" b="1" spc="1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apply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D6241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Pontic -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Porcelain Fused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Predominantly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Base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Metal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835"/>
                        </a:lnSpc>
                        <a:spcBef>
                          <a:spcPts val="385"/>
                        </a:spcBef>
                      </a:pP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$245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D6750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835"/>
                        </a:lnSpc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Porcelain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Crown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Fused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Noble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Metal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$245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0815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Oral</a:t>
                      </a:r>
                      <a:r>
                        <a:rPr sz="800" b="1" spc="13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Surgery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51130">
                <a:tc>
                  <a:txBody>
                    <a:bodyPr/>
                    <a:lstStyle/>
                    <a:p>
                      <a:pPr marL="102235">
                        <a:lnSpc>
                          <a:spcPts val="760"/>
                        </a:lnSpc>
                        <a:spcBef>
                          <a:spcPts val="33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D7140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780"/>
                        </a:lnSpc>
                        <a:spcBef>
                          <a:spcPts val="31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Extraction,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Erupted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Exposed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Root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(Elevation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Forceps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Removal)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635"/>
                        </a:lnSpc>
                        <a:spcBef>
                          <a:spcPts val="459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marL="102235">
                        <a:lnSpc>
                          <a:spcPts val="770"/>
                        </a:lnSpc>
                        <a:spcBef>
                          <a:spcPts val="13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D7210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71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790"/>
                        </a:lnSpc>
                        <a:spcBef>
                          <a:spcPts val="12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Surgical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Removal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Erupted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Tooth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640"/>
                        </a:lnSpc>
                        <a:spcBef>
                          <a:spcPts val="265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8270">
                <a:tc>
                  <a:txBody>
                    <a:bodyPr/>
                    <a:lstStyle/>
                    <a:p>
                      <a:pPr marL="102235">
                        <a:lnSpc>
                          <a:spcPts val="785"/>
                        </a:lnSpc>
                        <a:spcBef>
                          <a:spcPts val="13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D7220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ts val="800"/>
                        </a:lnSpc>
                        <a:spcBef>
                          <a:spcPts val="11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Removal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Impacted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Tooth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Soft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Tissue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655"/>
                        </a:lnSpc>
                        <a:spcBef>
                          <a:spcPts val="259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D7240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Extraction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Removal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Impacted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Tooth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Completely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Bony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70815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Orthodontics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D8020, D8030,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D8040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Limited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Orthodontic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of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Transitional,</a:t>
                      </a:r>
                      <a:r>
                        <a:rPr sz="7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Adolescent or</a:t>
                      </a:r>
                      <a:r>
                        <a:rPr sz="7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Adult Dentition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(Full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Trmt.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Case Up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 24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810"/>
                        </a:lnSpc>
                        <a:spcBef>
                          <a:spcPts val="38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$1,000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D8070, D8080,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D8090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Comprehensive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Orthodontic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Treatment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 the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Transitional,</a:t>
                      </a:r>
                      <a:r>
                        <a:rPr sz="7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Adolescent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Adult Dentition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(Full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Trmt.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Case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 24</a:t>
                      </a:r>
                      <a:r>
                        <a:rPr sz="7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$1,850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14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70815">
                <a:tc gridSpan="3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Adjunctive</a:t>
                      </a:r>
                      <a:r>
                        <a:rPr sz="800" b="1" spc="27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General</a:t>
                      </a:r>
                      <a:r>
                        <a:rPr sz="800" b="1" spc="28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Services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6383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D9110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Extraction,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Erupted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Tooth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Exposed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Root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(Elevation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and/or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Forceps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Removal)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735"/>
                        </a:lnSpc>
                        <a:spcBef>
                          <a:spcPts val="459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D9310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Surgical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Removal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Erupted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Tooth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740"/>
                        </a:lnSpc>
                        <a:spcBef>
                          <a:spcPts val="165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9491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Removal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Impacted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Tooth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Soft</a:t>
                      </a:r>
                      <a:r>
                        <a:rPr sz="7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Tissue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7198314" y="286072"/>
            <a:ext cx="24530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DHMO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 available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FL,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TX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8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CA</a:t>
            </a:r>
            <a:r>
              <a:rPr sz="800" b="1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666666"/>
                </a:solidFill>
                <a:latin typeface="Arial"/>
                <a:cs typeface="Arial"/>
              </a:rPr>
              <a:t>only.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822071" y="3436251"/>
          <a:ext cx="3014345" cy="2646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80">
                <a:tc gridSpan="2">
                  <a:txBody>
                    <a:bodyPr/>
                    <a:lstStyle/>
                    <a:p>
                      <a:pPr marL="127635" marR="530225">
                        <a:lnSpc>
                          <a:spcPct val="129700"/>
                        </a:lnSpc>
                        <a:spcBef>
                          <a:spcPts val="47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The</a:t>
                      </a:r>
                      <a:r>
                        <a:rPr sz="900" b="1" spc="2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following</a:t>
                      </a:r>
                      <a:r>
                        <a:rPr sz="900" b="1" spc="2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frequency</a:t>
                      </a:r>
                      <a:r>
                        <a:rPr sz="900" b="1" spc="2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limitations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apply</a:t>
                      </a:r>
                      <a:r>
                        <a:rPr sz="900" b="1" spc="1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to</a:t>
                      </a:r>
                      <a:r>
                        <a:rPr sz="900" b="1" spc="1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low</a:t>
                      </a:r>
                      <a:r>
                        <a:rPr sz="900" b="1" spc="1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and</a:t>
                      </a:r>
                      <a:r>
                        <a:rPr sz="900" b="1" spc="1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high</a:t>
                      </a:r>
                      <a:r>
                        <a:rPr sz="900" b="1" spc="1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plans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596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390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Examinations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985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35255" marR="16700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Standard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Corrective Lenses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27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470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Frames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24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Contact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3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7150" algn="ctr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405">
                <a:tc>
                  <a:txBody>
                    <a:bodyPr/>
                    <a:lstStyle/>
                    <a:p>
                      <a:pPr marL="135255" marR="53340">
                        <a:lnSpc>
                          <a:spcPct val="117600"/>
                        </a:lnSpc>
                        <a:spcBef>
                          <a:spcPts val="4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Either</a:t>
                      </a:r>
                      <a:r>
                        <a:rPr sz="95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glasses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or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contacts</a:t>
                      </a:r>
                      <a:r>
                        <a:rPr sz="95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allowed</a:t>
                      </a:r>
                      <a:r>
                        <a:rPr sz="950" b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once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every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months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03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0"/>
            <a:ext cx="10058400" cy="1379220"/>
          </a:xfrm>
          <a:custGeom>
            <a:avLst/>
            <a:gdLst/>
            <a:ahLst/>
            <a:cxnLst/>
            <a:rect l="l" t="t" r="r" b="b"/>
            <a:pathLst>
              <a:path w="10058400" h="1379220">
                <a:moveTo>
                  <a:pt x="10058400" y="0"/>
                </a:moveTo>
                <a:lnTo>
                  <a:pt x="0" y="0"/>
                </a:lnTo>
                <a:lnTo>
                  <a:pt x="0" y="1379220"/>
                </a:lnTo>
                <a:lnTo>
                  <a:pt x="10058400" y="137922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7575" y="363984"/>
            <a:ext cx="19716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VISION</a:t>
            </a:r>
            <a:r>
              <a:rPr spc="-65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6241" y="472206"/>
            <a:ext cx="682815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eligible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employees.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MetLife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vision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preferred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provider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organization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(PPO)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plan.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flexibility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licensed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eye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professional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save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care.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575" y="5272545"/>
            <a:ext cx="6099810" cy="85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FIND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VISION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PROVIDER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10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MetLife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choose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thousands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ophthalmologists,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optometrists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opticians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private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practices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popular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retail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locations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like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Costco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Optical,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Visionworks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more.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names,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addresses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phone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numbers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searching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directory.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6349776"/>
            <a:ext cx="6097270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HOW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DO</a:t>
            </a:r>
            <a:r>
              <a:rPr sz="1100" b="1" spc="-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</a:t>
            </a:r>
            <a:r>
              <a:rPr sz="1100" b="1" spc="-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USE</a:t>
            </a:r>
            <a:r>
              <a:rPr sz="1100" b="1" spc="-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MY</a:t>
            </a:r>
            <a:r>
              <a:rPr sz="1100" b="1" spc="-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BENEFITS?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844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Whether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choose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participating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not,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simple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convenient.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Visit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mymetlifevision.com</a:t>
            </a:r>
            <a:r>
              <a:rPr sz="1000" spc="-1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select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"Find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Provider."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Review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before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appointment.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Let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know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MetLife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necessary.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8396" y="6311676"/>
            <a:ext cx="2567305" cy="86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VISION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HEALTH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LIBRARY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844"/>
              </a:spcBef>
            </a:pP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read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about 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latest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 conditions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services,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picking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frames,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more,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visit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visionhealthlibrary.com.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2766" y="1578814"/>
            <a:ext cx="4241800" cy="1647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55700">
              <a:lnSpc>
                <a:spcPct val="1061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WITH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YOUR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VISION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PREFERRED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PROVIDER ORGANIZATION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PLAN,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YOU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CAN:</a:t>
            </a:r>
            <a:endParaRPr sz="1100">
              <a:latin typeface="Futura Std Book"/>
              <a:cs typeface="Futura Std Book"/>
            </a:endParaRPr>
          </a:p>
          <a:p>
            <a:pPr marL="153670" marR="309880" indent="-141605">
              <a:lnSpc>
                <a:spcPct val="125000"/>
              </a:lnSpc>
              <a:spcBef>
                <a:spcPts val="975"/>
              </a:spcBef>
              <a:buSzPct val="110000"/>
              <a:buFont typeface="Futura Std Book"/>
              <a:buChar char="•"/>
              <a:tabLst>
                <a:tab pos="153670" algn="l"/>
                <a:tab pos="154940" algn="l"/>
              </a:tabLst>
            </a:pPr>
            <a:r>
              <a:rPr sz="1000" b="1" dirty="0">
                <a:solidFill>
                  <a:srgbClr val="009ADD"/>
                </a:solidFill>
                <a:latin typeface="Arial"/>
                <a:cs typeface="Arial"/>
              </a:rPr>
              <a:t>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licensed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specialist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receive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Just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remember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 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dollars go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farther when 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stay in-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network.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buClr>
                <a:srgbClr val="009ADD"/>
              </a:buClr>
              <a:buFont typeface="Futura Std Book"/>
              <a:buChar char="•"/>
            </a:pPr>
            <a:endParaRPr sz="1000">
              <a:latin typeface="Arial"/>
              <a:cs typeface="Arial"/>
            </a:endParaRPr>
          </a:p>
          <a:p>
            <a:pPr marL="153670" marR="5080" indent="-141605">
              <a:lnSpc>
                <a:spcPct val="125000"/>
              </a:lnSpc>
              <a:spcBef>
                <a:spcPts val="5"/>
              </a:spcBef>
              <a:buSzPct val="110000"/>
              <a:buFont typeface="Futura Std Book"/>
              <a:buChar char="•"/>
              <a:tabLst>
                <a:tab pos="153670" algn="l"/>
                <a:tab pos="154940" algn="l"/>
              </a:tabLst>
            </a:pPr>
            <a:r>
              <a:rPr sz="1000" b="1" dirty="0">
                <a:solidFill>
                  <a:srgbClr val="009ADD"/>
                </a:solidFill>
                <a:latin typeface="Arial"/>
                <a:cs typeface="Arial"/>
              </a:rPr>
              <a:t>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Choose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large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network 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ophthalmologists,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optometrists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opticians,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private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practices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retailers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like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Costco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Optical,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Walmart,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Sam’s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Club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Visionworks.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69658" y="1619618"/>
          <a:ext cx="4526280" cy="1558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MetLife</a:t>
                      </a:r>
                      <a:r>
                        <a:rPr sz="900" b="1" spc="2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Vision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Phone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1-800-638-</a:t>
                      </a:r>
                      <a:r>
                        <a:rPr sz="1000" b="1" spc="-2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3931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Website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MetLife.com/Vision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0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General</a:t>
                      </a:r>
                      <a:r>
                        <a:rPr sz="10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0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Metlife.com/MyBenefits</a:t>
                      </a:r>
                      <a:r>
                        <a:rPr sz="1000" b="1" spc="55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5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call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b="1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1-855-</a:t>
                      </a:r>
                      <a:r>
                        <a:rPr sz="1000" b="1" spc="-25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MET-</a:t>
                      </a:r>
                      <a:r>
                        <a:rPr sz="1000" b="1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EYE1</a:t>
                      </a:r>
                      <a:r>
                        <a:rPr sz="1000" b="1" spc="15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(1-855-638-</a:t>
                      </a:r>
                      <a:r>
                        <a:rPr sz="10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3931)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56958" y="3436251"/>
          <a:ext cx="3014345" cy="1627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High</a:t>
                      </a:r>
                      <a:r>
                        <a:rPr sz="900" b="1" spc="1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Plan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$8.64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$17.31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Child(ren)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$18.52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0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$29.62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650018" y="3436251"/>
          <a:ext cx="3014345" cy="1627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Low</a:t>
                      </a:r>
                      <a:r>
                        <a:rPr sz="900" b="1" spc="1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Plan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79755" algn="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$5.38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46735" algn="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$10.78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Child(ren)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49910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$11.54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8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10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Family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46735" algn="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$18.45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7992" y="307632"/>
          <a:ext cx="9649460" cy="7075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1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035">
                <a:tc gridSpan="4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METLIFE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VISION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PLAN</a:t>
                      </a:r>
                      <a:r>
                        <a:rPr sz="1100" b="1" spc="-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DETAILS</a:t>
                      </a:r>
                      <a:endParaRPr sz="1100">
                        <a:latin typeface="Futura Std Book"/>
                        <a:cs typeface="Futura Std Book"/>
                      </a:endParaRPr>
                    </a:p>
                  </a:txBody>
                  <a:tcPr marL="0" marR="0" marT="736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Description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ts val="880"/>
                        </a:lnSpc>
                        <a:spcBef>
                          <a:spcPts val="24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High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36195" algn="ctr">
                        <a:lnSpc>
                          <a:spcPts val="880"/>
                        </a:lnSpc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M150D-P-In-Network</a:t>
                      </a:r>
                      <a:r>
                        <a:rPr sz="800" b="1" spc="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ts val="880"/>
                        </a:lnSpc>
                        <a:spcBef>
                          <a:spcPts val="24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Plan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14604" algn="ctr">
                        <a:lnSpc>
                          <a:spcPts val="880"/>
                        </a:lnSpc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M130D-10/25-In-Network</a:t>
                      </a:r>
                      <a:r>
                        <a:rPr sz="800" b="1" spc="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34060" marR="726440" indent="-3175">
                        <a:lnSpc>
                          <a:spcPts val="800"/>
                        </a:lnSpc>
                        <a:spcBef>
                          <a:spcPts val="40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Out-of-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Network</a:t>
                      </a:r>
                      <a:r>
                        <a:rPr sz="8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Reimbursement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(Using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 Non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Network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Provider)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815">
                <a:tc gridSpan="4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Eye</a:t>
                      </a:r>
                      <a:r>
                        <a:rPr sz="800" b="1" spc="1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Examination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266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marL="97155" marR="396875">
                        <a:lnSpc>
                          <a:spcPts val="800"/>
                        </a:lnSpc>
                        <a:spcBef>
                          <a:spcPts val="45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Comprehensive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exam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visual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functions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prescription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corrective eyewear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4604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$45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0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97155" marR="204470">
                        <a:lnSpc>
                          <a:spcPts val="800"/>
                        </a:lnSpc>
                        <a:spcBef>
                          <a:spcPts val="409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Retinal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Imaging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800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r>
                        <a:rPr sz="800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used</a:t>
                      </a:r>
                      <a:r>
                        <a:rPr sz="800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take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pictures</a:t>
                      </a:r>
                      <a:r>
                        <a:rPr sz="800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inside</a:t>
                      </a:r>
                      <a:r>
                        <a:rPr sz="800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eye</a:t>
                      </a:r>
                      <a:r>
                        <a:rPr sz="800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particularly</a:t>
                      </a:r>
                      <a:r>
                        <a:rPr sz="800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retina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look</a:t>
                      </a:r>
                      <a:r>
                        <a:rPr sz="800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possible</a:t>
                      </a:r>
                      <a:r>
                        <a:rPr sz="800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changes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$39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$39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Applied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exam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815">
                <a:tc gridSpan="4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Materials</a:t>
                      </a:r>
                      <a:r>
                        <a:rPr sz="800" b="1" spc="17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/</a:t>
                      </a:r>
                      <a:r>
                        <a:rPr sz="800" b="1" spc="17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Eyewear</a:t>
                      </a:r>
                      <a:r>
                        <a:rPr sz="800" b="1" spc="18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(Either</a:t>
                      </a:r>
                      <a:r>
                        <a:rPr sz="800" b="1" spc="17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Glasses</a:t>
                      </a:r>
                      <a:r>
                        <a:rPr sz="800" b="1" spc="18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or</a:t>
                      </a:r>
                      <a:r>
                        <a:rPr sz="800" b="1" spc="17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Contacts)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215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Corrective Lenses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Single </a:t>
                      </a:r>
                      <a:r>
                        <a:rPr sz="800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vision/Lined</a:t>
                      </a:r>
                      <a:r>
                        <a:rPr sz="800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bifocal/Lined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trifocal/Lenticular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$25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30/50/65/100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Enhancement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Ultraviolet</a:t>
                      </a:r>
                      <a:r>
                        <a:rPr sz="800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coating/Polycarbonate</a:t>
                      </a:r>
                      <a:r>
                        <a:rPr sz="800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(child</a:t>
                      </a:r>
                      <a:r>
                        <a:rPr sz="800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800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18)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Full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Full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Applied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for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applicable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corrective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815">
                <a:tc gridSpan="4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Additional</a:t>
                      </a:r>
                      <a:r>
                        <a:rPr sz="800" b="1" spc="229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Lens</a:t>
                      </a:r>
                      <a:r>
                        <a:rPr sz="800" b="1" spc="229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Enhancements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215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Progressive</a:t>
                      </a:r>
                      <a:r>
                        <a:rPr sz="8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$55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$55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$50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03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Progressive</a:t>
                      </a:r>
                      <a:r>
                        <a:rPr sz="8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Premium/Custom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7485" marR="202565">
                        <a:lnSpc>
                          <a:spcPct val="104200"/>
                        </a:lnSpc>
                        <a:spcBef>
                          <a:spcPts val="42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Premium: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$95-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$105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Custom: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$150-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$175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97485" marR="192405">
                        <a:lnSpc>
                          <a:spcPct val="104200"/>
                        </a:lnSpc>
                        <a:spcBef>
                          <a:spcPts val="42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Premium: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$95-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$105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Custom: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$150-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$175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$50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Polycarbonate</a:t>
                      </a:r>
                      <a:r>
                        <a:rPr sz="8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(adult)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20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232410" indent="-81280">
                        <a:lnSpc>
                          <a:spcPct val="104200"/>
                        </a:lnSpc>
                        <a:spcBef>
                          <a:spcPts val="33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Single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Vision: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$31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Multifocal: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$35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07975" marR="221615" indent="-81280">
                        <a:lnSpc>
                          <a:spcPct val="104200"/>
                        </a:lnSpc>
                        <a:spcBef>
                          <a:spcPts val="33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Single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Vision: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$31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Multifocal: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$35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Applied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for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applicable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corrective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4154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Scratch-resistance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coating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(variable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by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type)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$33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$33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Applied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for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applicable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corrective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108585">
                        <a:lnSpc>
                          <a:spcPts val="944"/>
                        </a:lnSpc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Tints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(Plastic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lenses)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6715" marR="391795" indent="-635" algn="ctr">
                        <a:lnSpc>
                          <a:spcPct val="104200"/>
                        </a:lnSpc>
                        <a:spcBef>
                          <a:spcPts val="42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Pink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II: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Plastic: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Plastic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Gradient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Dye: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6715" marR="381635" indent="-635" algn="ctr">
                        <a:lnSpc>
                          <a:spcPct val="104200"/>
                        </a:lnSpc>
                        <a:spcBef>
                          <a:spcPts val="42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Pink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II: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Solid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Plastic: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Plastic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Gradient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Dye: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</a:t>
                      </a:r>
                      <a:r>
                        <a:rPr sz="8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Applied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for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applicable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corrective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Anti-reflective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coating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(variable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by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type)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$41-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$85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$41-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$85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Applied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for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applicable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corrective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Photo-chromic</a:t>
                      </a:r>
                      <a:r>
                        <a:rPr sz="8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(variable</a:t>
                      </a:r>
                      <a:r>
                        <a:rPr sz="8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8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type)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$47-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$82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$47-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$82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Applied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for the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applicable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corrective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108585" algn="just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Frame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08585" marR="74930" algn="just">
                        <a:lnSpc>
                          <a:spcPts val="1000"/>
                        </a:lnSpc>
                        <a:spcBef>
                          <a:spcPts val="40"/>
                        </a:spcBef>
                      </a:pP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(You</a:t>
                      </a:r>
                      <a:r>
                        <a:rPr sz="700" i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will</a:t>
                      </a:r>
                      <a:r>
                        <a:rPr sz="700" i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receive</a:t>
                      </a:r>
                      <a:r>
                        <a:rPr sz="700" i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700" i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sz="700" i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20%</a:t>
                      </a:r>
                      <a:r>
                        <a:rPr sz="700" i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off</a:t>
                      </a:r>
                      <a:r>
                        <a:rPr sz="700" i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any</a:t>
                      </a:r>
                      <a:r>
                        <a:rPr sz="700" i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amount</a:t>
                      </a:r>
                      <a:r>
                        <a:rPr sz="700" i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sz="700" i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00" i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700" i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over</a:t>
                      </a:r>
                      <a:r>
                        <a:rPr sz="700" i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allowance.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offer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participating</a:t>
                      </a:r>
                      <a:r>
                        <a:rPr sz="700" i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locations</a:t>
                      </a:r>
                      <a:r>
                        <a:rPr sz="700" i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except</a:t>
                      </a:r>
                      <a:r>
                        <a:rPr sz="700" i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Costco,</a:t>
                      </a:r>
                      <a:r>
                        <a:rPr sz="700" i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Walmart</a:t>
                      </a:r>
                      <a:r>
                        <a:rPr sz="700" i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i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Sam’s</a:t>
                      </a:r>
                      <a:r>
                        <a:rPr sz="700" i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Club.)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$150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$130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$70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Costco,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Walmart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Sam’s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Club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09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$85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$70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815">
                <a:tc gridSpan="4"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Contact</a:t>
                      </a:r>
                      <a:r>
                        <a:rPr sz="800" b="1" spc="2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Lenses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215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Elective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76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$150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$130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$105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72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Necessary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eyewear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eyewear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$210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Contact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Fitting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Evaluation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7160" marR="132715" indent="240029">
                        <a:lnSpc>
                          <a:spcPct val="1042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premium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fit: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8110" marR="142240" indent="240029">
                        <a:lnSpc>
                          <a:spcPct val="104200"/>
                        </a:lnSpc>
                        <a:spcBef>
                          <a:spcPts val="11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Standard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premium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fit: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Covered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copay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Applied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contact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allowance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71780">
                <a:tc gridSpan="4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METLIFE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VISION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PLAN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-</a:t>
                      </a:r>
                      <a:r>
                        <a:rPr sz="11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VALUE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ADDED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FEATURES</a:t>
                      </a:r>
                      <a:endParaRPr sz="1100">
                        <a:latin typeface="Futura Std Book"/>
                        <a:cs typeface="Futura Std Book"/>
                      </a:endParaRPr>
                    </a:p>
                  </a:txBody>
                  <a:tcPr marL="0" marR="0" marT="654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Savings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Glasses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Sunglasses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33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 marL="99060" marR="447040">
                        <a:lnSpc>
                          <a:spcPct val="104200"/>
                        </a:lnSpc>
                        <a:spcBef>
                          <a:spcPts val="33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Get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20%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off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cost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additional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pairs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prescription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glasses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non-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prescription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sunglasses,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lens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enhancements.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times,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promotional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offers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may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also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available.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23215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Laser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Vision</a:t>
                      </a:r>
                      <a:r>
                        <a:rPr sz="8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Correction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55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99060" marR="353060">
                        <a:lnSpc>
                          <a:spcPct val="1042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Savings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averaging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15%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off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regular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price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5%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off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promotional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offer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laser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PRK,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LASIK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Custom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LASIK.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Offer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only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available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MetLife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participating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locations.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879" y="1424445"/>
            <a:ext cx="4085590" cy="5903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BASIC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TERM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LIFE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INSURANCE</a:t>
            </a:r>
            <a:endParaRPr sz="1100">
              <a:latin typeface="Futura Std Book"/>
              <a:cs typeface="Futura Std Book"/>
            </a:endParaRPr>
          </a:p>
          <a:p>
            <a:pPr marL="12700" marR="302260">
              <a:lnSpc>
                <a:spcPct val="116700"/>
              </a:lnSpc>
              <a:spcBef>
                <a:spcPts val="5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employer-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paid basic term life benefit. Check with your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employer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find out if this benefit 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offered.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SUPPLEMENTAL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TERM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LIFE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INSURANCE</a:t>
            </a:r>
            <a:endParaRPr sz="1100">
              <a:latin typeface="Futura Std Book"/>
              <a:cs typeface="Futura Std Book"/>
            </a:endParaRPr>
          </a:p>
          <a:p>
            <a:pPr marL="12700" marR="527685">
              <a:lnSpc>
                <a:spcPct val="116700"/>
              </a:lnSpc>
              <a:spcBef>
                <a:spcPts val="55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employee-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paid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 option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allows 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purchase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additional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protection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needs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change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time.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ACCIDENTAL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DEATH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&amp;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DISMEMBERMENT</a:t>
            </a:r>
            <a:endParaRPr sz="1100">
              <a:latin typeface="Futura Std Book"/>
              <a:cs typeface="Futura Std Book"/>
            </a:endParaRPr>
          </a:p>
          <a:p>
            <a:pPr marL="12700" marR="19685">
              <a:lnSpc>
                <a:spcPct val="116700"/>
              </a:lnSpc>
              <a:spcBef>
                <a:spcPts val="55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beyond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due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including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while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commuting,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traveling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public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private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transportation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business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trips.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MetLife’s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AD&amp;D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suffer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covered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 results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 paralysis 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loss 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 limb, speech,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hearing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sight,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brain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damage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coma.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suffer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fatal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accident,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paid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beneficiary.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SHORT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TERM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DISABILITY</a:t>
            </a:r>
            <a:endParaRPr sz="1100">
              <a:latin typeface="Futura Std Book"/>
              <a:cs typeface="Futura Std Book"/>
            </a:endParaRPr>
          </a:p>
          <a:p>
            <a:pPr marL="12700" marR="141605">
              <a:lnSpc>
                <a:spcPct val="116700"/>
              </a:lnSpc>
              <a:spcBef>
                <a:spcPts val="5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Short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replace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portion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income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initial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weeks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disabling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illness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Policies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can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 from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first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6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months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up to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year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disability,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providing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waiting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most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Long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insur-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7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LONG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TERM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DISABILITY</a:t>
            </a:r>
            <a:endParaRPr sz="1100">
              <a:latin typeface="Futura Std Book"/>
              <a:cs typeface="Futura Std Book"/>
            </a:endParaRPr>
          </a:p>
          <a:p>
            <a:pPr marL="12700" marR="35560" indent="-635">
              <a:lnSpc>
                <a:spcPct val="116700"/>
              </a:lnSpc>
              <a:spcBef>
                <a:spcPts val="5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Long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replaces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portion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income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during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extended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disabling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illness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steady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stream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income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while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unable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Long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Term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meet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financial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obligations.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88331" y="1177086"/>
              <a:ext cx="5170068" cy="659531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0058400" cy="1179830"/>
            </a:xfrm>
            <a:custGeom>
              <a:avLst/>
              <a:gdLst/>
              <a:ahLst/>
              <a:cxnLst/>
              <a:rect l="l" t="t" r="r" b="b"/>
              <a:pathLst>
                <a:path w="10058400" h="1179830">
                  <a:moveTo>
                    <a:pt x="10058400" y="0"/>
                  </a:moveTo>
                  <a:lnTo>
                    <a:pt x="0" y="0"/>
                  </a:lnTo>
                  <a:lnTo>
                    <a:pt x="0" y="1179233"/>
                  </a:lnTo>
                  <a:lnTo>
                    <a:pt x="10058400" y="1179233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09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dirty="0"/>
              <a:t>LIFE</a:t>
            </a:r>
            <a:r>
              <a:rPr spc="-65" dirty="0"/>
              <a:t> </a:t>
            </a:r>
            <a:r>
              <a:rPr dirty="0"/>
              <a:t>&amp;</a:t>
            </a:r>
            <a:r>
              <a:rPr spc="-65" dirty="0"/>
              <a:t> </a:t>
            </a:r>
            <a:r>
              <a:rPr dirty="0"/>
              <a:t>DISABILITY</a:t>
            </a:r>
            <a:r>
              <a:rPr spc="-65" dirty="0"/>
              <a:t> </a:t>
            </a:r>
            <a:r>
              <a:rPr dirty="0"/>
              <a:t>BENEFITS</a:t>
            </a:r>
            <a:r>
              <a:rPr spc="-65" dirty="0"/>
              <a:t> </a:t>
            </a:r>
            <a:r>
              <a:rPr spc="-10" dirty="0"/>
              <a:t>OVERVIEW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884" y="1424445"/>
            <a:ext cx="2721610" cy="2574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STD</a:t>
            </a:r>
            <a:endParaRPr sz="1100">
              <a:latin typeface="Futura Std Book"/>
              <a:cs typeface="Futura Std Book"/>
            </a:endParaRPr>
          </a:p>
          <a:p>
            <a:pPr marL="12700" marR="710565">
              <a:lnSpc>
                <a:spcPct val="116700"/>
              </a:lnSpc>
              <a:spcBef>
                <a:spcPts val="545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Weekly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Amount: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60%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b="1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Weekly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Benefit: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$1,703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Minimum</a:t>
            </a:r>
            <a:r>
              <a:rPr sz="1000" b="1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Weekly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Benefit: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$20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Elimination Period: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14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days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Duration: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13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26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weeks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LTD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Monthly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Benefit: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60%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pre-disability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earnings</a:t>
            </a:r>
            <a:endParaRPr sz="1000">
              <a:latin typeface="Arial"/>
              <a:cs typeface="Arial"/>
            </a:endParaRPr>
          </a:p>
          <a:p>
            <a:pPr marL="12700" marR="661670">
              <a:lnSpc>
                <a:spcPct val="1167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b="1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Monthly</a:t>
            </a:r>
            <a:r>
              <a:rPr sz="1000" b="1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Benefit:</a:t>
            </a:r>
            <a:r>
              <a:rPr sz="1000" b="1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$7,500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Salary: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$150,000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Minimum</a:t>
            </a:r>
            <a:r>
              <a:rPr sz="1000" b="1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Monthly</a:t>
            </a:r>
            <a:r>
              <a:rPr sz="1000" b="1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Benefit:</a:t>
            </a:r>
            <a:r>
              <a:rPr sz="1000" b="1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$100</a:t>
            </a:r>
            <a:endParaRPr sz="1000">
              <a:latin typeface="Arial"/>
              <a:cs typeface="Arial"/>
            </a:endParaRPr>
          </a:p>
          <a:p>
            <a:pPr marL="12700" marR="251460">
              <a:lnSpc>
                <a:spcPct val="1167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Elimination Period: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90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 180 days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until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end of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STD Max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Period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3113" y="5780373"/>
            <a:ext cx="67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058400" cy="1179830"/>
          </a:xfrm>
          <a:custGeom>
            <a:avLst/>
            <a:gdLst/>
            <a:ahLst/>
            <a:cxnLst/>
            <a:rect l="l" t="t" r="r" b="b"/>
            <a:pathLst>
              <a:path w="10058400" h="1179830">
                <a:moveTo>
                  <a:pt x="10058400" y="0"/>
                </a:moveTo>
                <a:lnTo>
                  <a:pt x="0" y="0"/>
                </a:lnTo>
                <a:lnTo>
                  <a:pt x="0" y="1179233"/>
                </a:lnTo>
                <a:lnTo>
                  <a:pt x="10058400" y="1179233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EMPLOYER-</a:t>
            </a:r>
            <a:r>
              <a:rPr dirty="0"/>
              <a:t>PAID</a:t>
            </a:r>
            <a:r>
              <a:rPr spc="-25" dirty="0"/>
              <a:t> </a:t>
            </a:r>
            <a:r>
              <a:rPr dirty="0"/>
              <a:t>DISABILITY</a:t>
            </a:r>
            <a:r>
              <a:rPr spc="-20" dirty="0"/>
              <a:t> </a:t>
            </a:r>
            <a:r>
              <a:rPr dirty="0"/>
              <a:t>-</a:t>
            </a:r>
            <a:r>
              <a:rPr spc="-20" dirty="0"/>
              <a:t> </a:t>
            </a:r>
            <a:r>
              <a:rPr spc="-10" dirty="0"/>
              <a:t>METLIFE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5773" y="1179233"/>
            <a:ext cx="6182626" cy="65931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1299210"/>
          </a:xfrm>
          <a:custGeom>
            <a:avLst/>
            <a:gdLst/>
            <a:ahLst/>
            <a:cxnLst/>
            <a:rect l="l" t="t" r="r" b="b"/>
            <a:pathLst>
              <a:path w="10058400" h="1299210">
                <a:moveTo>
                  <a:pt x="10058400" y="0"/>
                </a:moveTo>
                <a:lnTo>
                  <a:pt x="0" y="0"/>
                </a:lnTo>
                <a:lnTo>
                  <a:pt x="0" y="1299006"/>
                </a:lnTo>
                <a:lnTo>
                  <a:pt x="10058400" y="1299006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95216" y="1868398"/>
          <a:ext cx="5770880" cy="1283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ENROLLMENT</a:t>
                      </a:r>
                      <a:r>
                        <a:rPr sz="900" b="1" spc="3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OPPORTUNITY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TIME</a:t>
                      </a:r>
                      <a:r>
                        <a:rPr sz="900" b="1" spc="17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FRAME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009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New 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Hire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First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</a:t>
                      </a:r>
                      <a:r>
                        <a:rPr sz="10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following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waiting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period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Qualifying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sz="10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Within</a:t>
                      </a:r>
                      <a:r>
                        <a:rPr sz="10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0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days</a:t>
                      </a:r>
                      <a:r>
                        <a:rPr sz="10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0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event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Open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Enrollment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Mid-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August</a:t>
                      </a:r>
                      <a:r>
                        <a:rPr sz="100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0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r>
                        <a:rPr sz="10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Effective</a:t>
                      </a:r>
                      <a:r>
                        <a:rPr sz="10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Nov.</a:t>
                      </a:r>
                      <a:r>
                        <a:rPr sz="10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0187" y="171077"/>
            <a:ext cx="16859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INTRODUCTION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58318" y="285818"/>
            <a:ext cx="718312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outlines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eligible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full-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(generally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averaging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week).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eligibility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starts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month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waiting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newly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hired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employees.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If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enroll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benefit,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 may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elect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cover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 eligible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dependents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including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spouse,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domestic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partner,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children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children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domestic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partner.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187" y="1445905"/>
            <a:ext cx="2960370" cy="12033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COVERAGE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TERMINATION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35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such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dental,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 end 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last day 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month 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which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terminate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employment.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short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long term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disability,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 and FSA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terminate as of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employment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termination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date.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187" y="2777695"/>
            <a:ext cx="2940685" cy="117665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COBRA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COVERAGE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250"/>
              </a:spcBef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COBRA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continuation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vision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dental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available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covered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applicable under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federal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COBRA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regulations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time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employment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termination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eligibility.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187" y="4785344"/>
            <a:ext cx="2957195" cy="77533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900" b="1" spc="-10" dirty="0">
                <a:solidFill>
                  <a:srgbClr val="666666"/>
                </a:solidFill>
                <a:latin typeface="Futura Std Book"/>
                <a:cs typeface="Futura Std Book"/>
              </a:rPr>
              <a:t>NOTICES</a:t>
            </a:r>
            <a:endParaRPr sz="900">
              <a:latin typeface="Futura Std Book"/>
              <a:cs typeface="Futura Std Book"/>
            </a:endParaRPr>
          </a:p>
          <a:p>
            <a:pPr marL="12700" marR="5080">
              <a:lnSpc>
                <a:spcPct val="104200"/>
              </a:lnSpc>
              <a:spcBef>
                <a:spcPts val="365"/>
              </a:spcBef>
            </a:pP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brochure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not</a:t>
            </a:r>
            <a:r>
              <a:rPr sz="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 guarantee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benefits.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Employees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must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enroll,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for,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accepted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carrier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obtain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coverage.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Should</a:t>
            </a:r>
            <a:r>
              <a:rPr sz="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discrepancy</a:t>
            </a:r>
            <a:r>
              <a:rPr sz="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exist,</a:t>
            </a:r>
            <a:r>
              <a:rPr sz="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specific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contract</a:t>
            </a:r>
            <a:r>
              <a:rPr sz="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 governing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document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rates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prevail.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187" y="5666755"/>
            <a:ext cx="2928620" cy="655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HIPAA</a:t>
            </a:r>
            <a:r>
              <a:rPr sz="80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Privacy,</a:t>
            </a:r>
            <a:r>
              <a:rPr sz="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Medicare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 Part D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Creditable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 Coverage,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Children’s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Program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(CHIP),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Summary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Descriptions,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Summaries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8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Terms,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other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notices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 available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cost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 contacting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8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FrankCrum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 Benefits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Department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1-800-393-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0815,</a:t>
            </a:r>
            <a:r>
              <a:rPr sz="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option</a:t>
            </a:r>
            <a:r>
              <a:rPr sz="8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10.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187" y="6382372"/>
            <a:ext cx="2858770" cy="6337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495"/>
              </a:spcBef>
            </a:pPr>
            <a:r>
              <a:rPr sz="900" b="1" spc="-10" dirty="0">
                <a:solidFill>
                  <a:srgbClr val="666666"/>
                </a:solidFill>
                <a:latin typeface="Futura Std Book"/>
                <a:cs typeface="Futura Std Book"/>
              </a:rPr>
              <a:t>RENEWALS </a:t>
            </a:r>
            <a:r>
              <a:rPr sz="900" b="1" dirty="0">
                <a:solidFill>
                  <a:srgbClr val="666666"/>
                </a:solidFill>
                <a:latin typeface="Futura Std Book"/>
                <a:cs typeface="Futura Std Book"/>
              </a:rPr>
              <a:t>AND</a:t>
            </a:r>
            <a:r>
              <a:rPr sz="900" b="1" spc="-10" dirty="0">
                <a:solidFill>
                  <a:srgbClr val="666666"/>
                </a:solidFill>
                <a:latin typeface="Futura Std Book"/>
                <a:cs typeface="Futura Std Book"/>
              </a:rPr>
              <a:t> </a:t>
            </a:r>
            <a:r>
              <a:rPr sz="900" b="1" spc="-20" dirty="0">
                <a:solidFill>
                  <a:srgbClr val="666666"/>
                </a:solidFill>
                <a:latin typeface="Futura Std Book"/>
                <a:cs typeface="Futura Std Book"/>
              </a:rPr>
              <a:t>RATES</a:t>
            </a:r>
            <a:endParaRPr sz="900">
              <a:latin typeface="Futura Std Book"/>
              <a:cs typeface="Futura Std Book"/>
            </a:endParaRPr>
          </a:p>
          <a:p>
            <a:pPr marL="12700" marR="5080" algn="just">
              <a:lnSpc>
                <a:spcPct val="104200"/>
              </a:lnSpc>
              <a:spcBef>
                <a:spcPts val="310"/>
              </a:spcBef>
            </a:pP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ancillary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plans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(health,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dental,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vision,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disability,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life, supplemental</a:t>
            </a:r>
            <a:r>
              <a:rPr sz="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benefits,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MetLaw,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LifeLock)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renew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8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Nov.</a:t>
            </a:r>
            <a:r>
              <a:rPr sz="800" b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50" dirty="0">
                <a:solidFill>
                  <a:srgbClr val="666666"/>
                </a:solidFill>
                <a:latin typeface="Arial"/>
                <a:cs typeface="Arial"/>
              </a:rPr>
              <a:t>1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each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year.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Rates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valid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until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October</a:t>
            </a:r>
            <a:r>
              <a:rPr sz="800" b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666666"/>
                </a:solidFill>
                <a:latin typeface="Arial"/>
                <a:cs typeface="Arial"/>
              </a:rPr>
              <a:t>31,</a:t>
            </a:r>
            <a:r>
              <a:rPr sz="8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666666"/>
                </a:solidFill>
                <a:latin typeface="Arial"/>
                <a:cs typeface="Arial"/>
              </a:rPr>
              <a:t>2026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5005" y="7194920"/>
            <a:ext cx="88646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80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any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questions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regarding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benefits,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please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contact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FrankCrum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Specialist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at: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9ADD"/>
                </a:solidFill>
                <a:latin typeface="Arial"/>
                <a:cs typeface="Arial"/>
              </a:rPr>
              <a:t>1-800-393-</a:t>
            </a:r>
            <a:r>
              <a:rPr sz="800" dirty="0">
                <a:solidFill>
                  <a:srgbClr val="009ADD"/>
                </a:solidFill>
                <a:latin typeface="Arial"/>
                <a:cs typeface="Arial"/>
              </a:rPr>
              <a:t>0815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,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option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666666"/>
                </a:solidFill>
                <a:latin typeface="Arial"/>
                <a:cs typeface="Arial"/>
              </a:rPr>
              <a:t>10.</a:t>
            </a:r>
            <a:r>
              <a:rPr sz="80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8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Department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happy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8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666666"/>
                </a:solidFill>
                <a:latin typeface="Arial"/>
                <a:cs typeface="Arial"/>
              </a:rPr>
              <a:t>you!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000" y="4067940"/>
            <a:ext cx="2630805" cy="6165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DEDUCTIONS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15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Payroll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deductions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such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health,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dental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made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tax.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4287" y="3330089"/>
            <a:ext cx="56451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newly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opportunity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elect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waive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based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date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employment. Open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enrollment occurs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each year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offers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chance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amend,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add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waive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offered.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74293" y="4028832"/>
            <a:ext cx="5158740" cy="5715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QUALIFIED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LIFE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EVENT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ts val="1400"/>
              </a:lnSpc>
              <a:spcBef>
                <a:spcPts val="6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Elections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cannot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changed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until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next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Annual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Open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Enrollment,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unless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experience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documented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IRS-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qualified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event,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such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as: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4293" y="4697060"/>
            <a:ext cx="5767705" cy="224028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03835" indent="-191135">
              <a:lnSpc>
                <a:spcPct val="100000"/>
              </a:lnSpc>
              <a:spcBef>
                <a:spcPts val="635"/>
              </a:spcBef>
              <a:buClr>
                <a:srgbClr val="009ADD"/>
              </a:buClr>
              <a:buSzPct val="110000"/>
              <a:buFont typeface="Futura Std Book"/>
              <a:buAutoNum type="arabicPeriod"/>
              <a:tabLst>
                <a:tab pos="20383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Legal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marital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status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change: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Marriage,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death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spouse,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divorce,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legal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separation,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annulment</a:t>
            </a:r>
            <a:endParaRPr sz="1000">
              <a:latin typeface="Arial"/>
              <a:cs typeface="Arial"/>
            </a:endParaRPr>
          </a:p>
          <a:p>
            <a:pPr marL="191135" indent="-178435">
              <a:lnSpc>
                <a:spcPct val="100000"/>
              </a:lnSpc>
              <a:spcBef>
                <a:spcPts val="680"/>
              </a:spcBef>
              <a:buClr>
                <a:srgbClr val="009ADD"/>
              </a:buClr>
              <a:buSzPct val="110000"/>
              <a:buFont typeface="Futura Std Book"/>
              <a:buAutoNum type="arabicPeriod"/>
              <a:tabLst>
                <a:tab pos="19113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Change in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number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dependents: Birth,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adoption,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placement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 adoption,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death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dependent</a:t>
            </a:r>
            <a:endParaRPr sz="1000">
              <a:latin typeface="Arial"/>
              <a:cs typeface="Arial"/>
            </a:endParaRPr>
          </a:p>
          <a:p>
            <a:pPr marL="203835" indent="-191135">
              <a:lnSpc>
                <a:spcPct val="100000"/>
              </a:lnSpc>
              <a:spcBef>
                <a:spcPts val="680"/>
              </a:spcBef>
              <a:buClr>
                <a:srgbClr val="009ADD"/>
              </a:buClr>
              <a:buSzPct val="110000"/>
              <a:buFont typeface="Futura Std Book"/>
              <a:buAutoNum type="arabicPeriod"/>
              <a:tabLst>
                <a:tab pos="20383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status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change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results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spouse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dependents</a:t>
            </a:r>
            <a:endParaRPr sz="1000">
              <a:latin typeface="Arial"/>
              <a:cs typeface="Arial"/>
            </a:endParaRPr>
          </a:p>
          <a:p>
            <a:pPr marL="188595" marR="498475" indent="-176530">
              <a:lnSpc>
                <a:spcPct val="113599"/>
              </a:lnSpc>
              <a:spcBef>
                <a:spcPts val="500"/>
              </a:spcBef>
              <a:buSzPct val="110000"/>
              <a:buFont typeface="Futura Std Book"/>
              <a:buAutoNum type="arabicPeriod"/>
              <a:tabLst>
                <a:tab pos="188595" algn="l"/>
                <a:tab pos="190500" algn="l"/>
              </a:tabLst>
            </a:pPr>
            <a:r>
              <a:rPr sz="1000" b="1" dirty="0">
                <a:solidFill>
                  <a:srgbClr val="009ADD"/>
                </a:solidFill>
                <a:latin typeface="Arial"/>
                <a:cs typeface="Arial"/>
              </a:rPr>
              <a:t>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 ceases to satisfy the requirements of coverage;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attainment of age or change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in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student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status</a:t>
            </a:r>
            <a:endParaRPr sz="1000">
              <a:latin typeface="Arial"/>
              <a:cs typeface="Arial"/>
            </a:endParaRPr>
          </a:p>
          <a:p>
            <a:pPr marL="188595" marR="159385" indent="-176530">
              <a:lnSpc>
                <a:spcPct val="113599"/>
              </a:lnSpc>
              <a:spcBef>
                <a:spcPts val="520"/>
              </a:spcBef>
              <a:buSzPct val="110000"/>
              <a:buFont typeface="Futura Std Book"/>
              <a:buAutoNum type="arabicPeriod"/>
              <a:tabLst>
                <a:tab pos="188595" algn="l"/>
                <a:tab pos="190500" algn="l"/>
              </a:tabLst>
            </a:pPr>
            <a:r>
              <a:rPr sz="1000" b="1" dirty="0">
                <a:solidFill>
                  <a:srgbClr val="009ADD"/>
                </a:solidFill>
                <a:latin typeface="Arial"/>
                <a:cs typeface="Arial"/>
              </a:rPr>
              <a:t>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Change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 residence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employee, spouse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(Employee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move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out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area)</a:t>
            </a:r>
            <a:endParaRPr sz="1000">
              <a:latin typeface="Arial"/>
              <a:cs typeface="Arial"/>
            </a:endParaRPr>
          </a:p>
          <a:p>
            <a:pPr marL="188595" marR="5080" indent="-176530">
              <a:lnSpc>
                <a:spcPct val="115199"/>
              </a:lnSpc>
              <a:spcBef>
                <a:spcPts val="500"/>
              </a:spcBef>
              <a:buSzPct val="110000"/>
              <a:buFont typeface="Futura Std Book"/>
              <a:buAutoNum type="arabicPeriod"/>
              <a:tabLst>
                <a:tab pos="188595" algn="l"/>
                <a:tab pos="190500" algn="l"/>
              </a:tabLst>
            </a:pPr>
            <a:r>
              <a:rPr sz="1000" b="1" dirty="0">
                <a:solidFill>
                  <a:srgbClr val="009ADD"/>
                </a:solidFill>
                <a:latin typeface="Arial"/>
                <a:cs typeface="Arial"/>
              </a:rPr>
              <a:t>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Marketplace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Exchange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Exchange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special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open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period.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others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must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Exchange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first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coverage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ends under the employer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884623" y="1522490"/>
            <a:ext cx="32467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ELECTION,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WAIVER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AND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OPEN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ENROLLMENT</a:t>
            </a:r>
            <a:endParaRPr sz="1100">
              <a:latin typeface="Futura Std Book"/>
              <a:cs typeface="Futura Std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65453"/>
            <a:ext cx="6570840" cy="660694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54385" y="1424445"/>
            <a:ext cx="2644140" cy="97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OPTION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1: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Flat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Life/AD&amp;D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(You may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class out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flat benefits,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e.g.,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offer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different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salaried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vs.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non-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exempt)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b="1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Options:</a:t>
            </a:r>
            <a:r>
              <a:rPr sz="1000" b="1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$10,000/$25,000/$50,000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13113" y="5780373"/>
            <a:ext cx="679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0058400" cy="1179830"/>
          </a:xfrm>
          <a:custGeom>
            <a:avLst/>
            <a:gdLst/>
            <a:ahLst/>
            <a:cxnLst/>
            <a:rect l="l" t="t" r="r" b="b"/>
            <a:pathLst>
              <a:path w="10058400" h="1179830">
                <a:moveTo>
                  <a:pt x="10058400" y="0"/>
                </a:moveTo>
                <a:lnTo>
                  <a:pt x="0" y="0"/>
                </a:lnTo>
                <a:lnTo>
                  <a:pt x="0" y="1179233"/>
                </a:lnTo>
                <a:lnTo>
                  <a:pt x="10058400" y="1179233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EMPLOYER-</a:t>
            </a:r>
            <a:r>
              <a:rPr dirty="0"/>
              <a:t>PAID LIFE </a:t>
            </a:r>
            <a:r>
              <a:rPr spc="-10" dirty="0"/>
              <a:t>INSURANCE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954385" y="2828151"/>
            <a:ext cx="238315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OPTION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2: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Salary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Multiplier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Life/AD&amp;D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(You may not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class out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multiplier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benefits)</a:t>
            </a:r>
            <a:endParaRPr sz="1000">
              <a:latin typeface="Arial"/>
              <a:cs typeface="Arial"/>
            </a:endParaRPr>
          </a:p>
          <a:p>
            <a:pPr marL="467995" indent="-189230">
              <a:lnSpc>
                <a:spcPct val="100000"/>
              </a:lnSpc>
              <a:spcBef>
                <a:spcPts val="21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46799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1x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(not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exceed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$200,000)</a:t>
            </a:r>
            <a:endParaRPr sz="1000">
              <a:latin typeface="Arial"/>
              <a:cs typeface="Arial"/>
            </a:endParaRPr>
          </a:p>
          <a:p>
            <a:pPr marL="467995" indent="-189230">
              <a:lnSpc>
                <a:spcPct val="100000"/>
              </a:lnSpc>
              <a:spcBef>
                <a:spcPts val="19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46799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2x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(not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exceed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$400,000)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1179830"/>
          </a:xfrm>
          <a:custGeom>
            <a:avLst/>
            <a:gdLst/>
            <a:ahLst/>
            <a:cxnLst/>
            <a:rect l="l" t="t" r="r" b="b"/>
            <a:pathLst>
              <a:path w="10058400" h="1179830">
                <a:moveTo>
                  <a:pt x="10058400" y="0"/>
                </a:moveTo>
                <a:lnTo>
                  <a:pt x="0" y="0"/>
                </a:lnTo>
                <a:lnTo>
                  <a:pt x="0" y="1179233"/>
                </a:lnTo>
                <a:lnTo>
                  <a:pt x="10058400" y="1179233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28369" y="2185745"/>
            <a:ext cx="2491740" cy="21805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Grief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Counseling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Funeral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Discounts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Planning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Beneficiary</a:t>
            </a:r>
            <a:r>
              <a:rPr sz="10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Claim</a:t>
            </a:r>
            <a:r>
              <a:rPr sz="100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Assistance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Settlement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Account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Travel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Assistance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Prep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WillsCenter.com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Retirement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Planning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Estate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Resolution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8354" y="1406463"/>
            <a:ext cx="3195320" cy="69659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SUPPLEMENTAL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TERM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LIFE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INSURANCE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45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enrolled,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MetLife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advantages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-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services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navigate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bring.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7366" y="3460502"/>
            <a:ext cx="47917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purchase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Supplemental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Listed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below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are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monthly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rates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(based 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age 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last birthday),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well 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those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spouse/domestic partner (based on your age as of your last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birthday).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539" y="1497038"/>
            <a:ext cx="48691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CC1B1B"/>
                </a:solidFill>
                <a:latin typeface="Futura Std Book"/>
                <a:cs typeface="Futura Std Book"/>
              </a:rPr>
              <a:t>BENEFICIARY</a:t>
            </a:r>
            <a:r>
              <a:rPr sz="1100" b="1" spc="-40" dirty="0">
                <a:solidFill>
                  <a:srgbClr val="CC1B1B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CC1B1B"/>
                </a:solidFill>
                <a:latin typeface="Futura Std Book"/>
                <a:cs typeface="Futura Std Book"/>
              </a:rPr>
              <a:t>DESIGNATION</a:t>
            </a:r>
            <a:r>
              <a:rPr sz="1100" b="1" spc="-35" dirty="0">
                <a:solidFill>
                  <a:srgbClr val="CC1B1B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CC1B1B"/>
                </a:solidFill>
                <a:latin typeface="Futura Std Book"/>
                <a:cs typeface="Futura Std Book"/>
              </a:rPr>
              <a:t>IS</a:t>
            </a:r>
            <a:r>
              <a:rPr sz="1100" b="1" spc="-35" dirty="0">
                <a:solidFill>
                  <a:srgbClr val="CC1B1B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CC1B1B"/>
                </a:solidFill>
                <a:latin typeface="Futura Std Book"/>
                <a:cs typeface="Futura Std Book"/>
              </a:rPr>
              <a:t>REQUIRED</a:t>
            </a:r>
            <a:r>
              <a:rPr sz="1100" b="1" spc="-40" dirty="0">
                <a:solidFill>
                  <a:srgbClr val="CC1B1B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CC1B1B"/>
                </a:solidFill>
                <a:latin typeface="Futura Std Book"/>
                <a:cs typeface="Futura Std Book"/>
              </a:rPr>
              <a:t>TO</a:t>
            </a:r>
            <a:r>
              <a:rPr sz="1100" b="1" spc="-35" dirty="0">
                <a:solidFill>
                  <a:srgbClr val="CC1B1B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CC1B1B"/>
                </a:solidFill>
                <a:latin typeface="Futura Std Book"/>
                <a:cs typeface="Futura Std Book"/>
              </a:rPr>
              <a:t>AVOID</a:t>
            </a:r>
            <a:r>
              <a:rPr sz="1100" b="1" spc="-35" dirty="0">
                <a:solidFill>
                  <a:srgbClr val="CC1B1B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CC1B1B"/>
                </a:solidFill>
                <a:latin typeface="Futura Std Book"/>
                <a:cs typeface="Futura Std Book"/>
              </a:rPr>
              <a:t>CLAIM</a:t>
            </a:r>
            <a:r>
              <a:rPr sz="1100" b="1" spc="-40" dirty="0">
                <a:solidFill>
                  <a:srgbClr val="CC1B1B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CC1B1B"/>
                </a:solidFill>
                <a:latin typeface="Futura Std Book"/>
                <a:cs typeface="Futura Std Book"/>
              </a:rPr>
              <a:t>DELAYS</a:t>
            </a:r>
            <a:endParaRPr sz="1100">
              <a:latin typeface="Futura Std Book"/>
              <a:cs typeface="Futura Std Book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28167" y="1849285"/>
          <a:ext cx="4852035" cy="148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1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780"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SUPPLEMENTAL</a:t>
                      </a:r>
                      <a:r>
                        <a:rPr sz="1000" b="1" spc="2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TERM</a:t>
                      </a:r>
                      <a:r>
                        <a:rPr sz="1000" b="1" spc="254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LIFE</a:t>
                      </a:r>
                      <a:r>
                        <a:rPr sz="1000" b="1" spc="2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INSURANCE</a:t>
                      </a:r>
                      <a:endParaRPr sz="1000">
                        <a:latin typeface="Futura Std Book"/>
                        <a:cs typeface="Futura Std Book"/>
                      </a:endParaRPr>
                    </a:p>
                  </a:txBody>
                  <a:tcPr marL="0" marR="0" marT="673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305">
                <a:tc gridSpan="2"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Costs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*for</a:t>
                      </a:r>
                      <a:r>
                        <a:rPr sz="700" i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Supplemental Term</a:t>
                      </a:r>
                      <a:r>
                        <a:rPr sz="700" i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sz="700" i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i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Accidental</a:t>
                      </a:r>
                      <a:r>
                        <a:rPr sz="700" i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Death</a:t>
                      </a:r>
                      <a:r>
                        <a:rPr sz="700" i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Dismemberment</a:t>
                      </a:r>
                      <a:r>
                        <a:rPr sz="700" i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434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You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535" marR="176530">
                        <a:lnSpc>
                          <a:spcPct val="104200"/>
                        </a:lnSpc>
                        <a:spcBef>
                          <a:spcPts val="5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$10,000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Increments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lesser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times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basic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earnings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or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$1,000,000,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medical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evidence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insurability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(MEOI)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lesser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times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pay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$100,000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5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Spouse/Domestic Partner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793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9535" marR="413384">
                        <a:lnSpc>
                          <a:spcPct val="104200"/>
                        </a:lnSpc>
                        <a:spcBef>
                          <a:spcPts val="25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$5,000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Increments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to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$100,000,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 to 50% of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your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amount;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MEOI</a:t>
                      </a:r>
                      <a:r>
                        <a:rPr sz="8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$25,000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86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8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Dependent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Children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8167" y="4510417"/>
          <a:ext cx="4852035" cy="2404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Age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40970" indent="-69215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800" b="1" spc="16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Cost</a:t>
                      </a:r>
                      <a:r>
                        <a:rPr sz="800" b="1" spc="17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Per</a:t>
                      </a:r>
                      <a:r>
                        <a:rPr sz="800" b="1" spc="17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$1,000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of</a:t>
                      </a:r>
                      <a:r>
                        <a:rPr sz="800" b="1" spc="18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Employee</a:t>
                      </a:r>
                      <a:r>
                        <a:rPr sz="800" b="1" spc="18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Coverage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146685" indent="-8890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800" b="1" spc="17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Cost</a:t>
                      </a:r>
                      <a:r>
                        <a:rPr sz="800" b="1" spc="17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Per</a:t>
                      </a:r>
                      <a:r>
                        <a:rPr sz="800" b="1" spc="17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$1,000</a:t>
                      </a:r>
                      <a:r>
                        <a:rPr sz="800" b="1" spc="17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of </a:t>
                      </a:r>
                      <a:r>
                        <a:rPr sz="800" b="1" spc="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Spouse/Domestic</a:t>
                      </a:r>
                      <a:r>
                        <a:rPr sz="800" b="1" spc="3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Coverage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Under</a:t>
                      </a:r>
                      <a:r>
                        <a:rPr sz="8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$0.11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$0.13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$0.12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$0.14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$0.19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$0.43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$0.42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$0.91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$0.91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$1.52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$1.51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70+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$4.16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$4.15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SUPPLEMENTAL</a:t>
            </a:r>
            <a:r>
              <a:rPr spc="-55" dirty="0"/>
              <a:t> </a:t>
            </a:r>
            <a:r>
              <a:rPr dirty="0"/>
              <a:t>TERM</a:t>
            </a:r>
            <a:r>
              <a:rPr spc="-50" dirty="0"/>
              <a:t> </a:t>
            </a:r>
            <a:r>
              <a:rPr dirty="0"/>
              <a:t>LIFE</a:t>
            </a:r>
            <a:r>
              <a:rPr spc="-50" dirty="0"/>
              <a:t> </a:t>
            </a:r>
            <a:r>
              <a:rPr spc="-10" dirty="0"/>
              <a:t>INSURANCE</a:t>
            </a: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553621" y="4510430"/>
          <a:ext cx="3061335" cy="1410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330">
                <a:tc gridSpan="2"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Dependent</a:t>
                      </a:r>
                      <a:r>
                        <a:rPr sz="800" b="1" spc="2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Child</a:t>
                      </a:r>
                      <a:r>
                        <a:rPr sz="800" b="1" spc="2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Coverage</a:t>
                      </a:r>
                      <a:r>
                        <a:rPr sz="800" b="1" spc="2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800" b="1" spc="2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Premium</a:t>
                      </a:r>
                      <a:r>
                        <a:rPr sz="800" b="1" spc="2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For: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$0.21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$0.78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$0.98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R="224790" algn="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$1.96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553621" y="6138138"/>
          <a:ext cx="4169410" cy="1132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860">
                <a:tc gridSpan="2"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CALCULATE</a:t>
                      </a:r>
                      <a:endParaRPr sz="1000">
                        <a:latin typeface="Futura Std Book"/>
                        <a:cs typeface="Futura Std Book"/>
                      </a:endParaRPr>
                    </a:p>
                  </a:txBody>
                  <a:tcPr marL="0" marR="0" marT="673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4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Enter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rate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table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(Example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36)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222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9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Enter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amount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insurance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units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(Example: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5336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$100,000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coverage,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divide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total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by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1,000)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3.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Monthly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premium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(1)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x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(2)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03993" y="7010982"/>
            <a:ext cx="4587875" cy="35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50800">
              <a:lnSpc>
                <a:spcPct val="118500"/>
              </a:lnSpc>
              <a:spcBef>
                <a:spcPts val="100"/>
              </a:spcBef>
            </a:pP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*New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amount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changes</a:t>
            </a:r>
            <a:r>
              <a:rPr sz="9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Life/Disability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plans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annual</a:t>
            </a:r>
            <a:r>
              <a:rPr sz="9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666666"/>
                </a:solidFill>
                <a:latin typeface="Arial"/>
                <a:cs typeface="Arial"/>
              </a:rPr>
              <a:t>Open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require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evidence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insurability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form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completed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member.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1379220"/>
          </a:xfrm>
          <a:custGeom>
            <a:avLst/>
            <a:gdLst/>
            <a:ahLst/>
            <a:cxnLst/>
            <a:rect l="l" t="t" r="r" b="b"/>
            <a:pathLst>
              <a:path w="10058400" h="1379220">
                <a:moveTo>
                  <a:pt x="10058400" y="0"/>
                </a:moveTo>
                <a:lnTo>
                  <a:pt x="0" y="0"/>
                </a:lnTo>
                <a:lnTo>
                  <a:pt x="0" y="1379220"/>
                </a:lnTo>
                <a:lnTo>
                  <a:pt x="10058400" y="1379220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085" y="376684"/>
            <a:ext cx="4442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ACCIDENTAL</a:t>
            </a:r>
            <a:r>
              <a:rPr spc="-50" dirty="0"/>
              <a:t> </a:t>
            </a:r>
            <a:r>
              <a:rPr spc="-10" dirty="0"/>
              <a:t>DEATH</a:t>
            </a:r>
            <a:r>
              <a:rPr spc="-45" dirty="0"/>
              <a:t> </a:t>
            </a:r>
            <a:r>
              <a:rPr dirty="0"/>
              <a:t>&amp;</a:t>
            </a:r>
            <a:r>
              <a:rPr spc="-50" dirty="0"/>
              <a:t> </a:t>
            </a:r>
            <a:r>
              <a:rPr spc="-10" dirty="0"/>
              <a:t>DISMEMBERMENT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52541" y="484906"/>
            <a:ext cx="43446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Accidental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Dismemberment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(AD&amp;D)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complements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Supplemental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helps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protect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day,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365 days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year.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085" y="1599133"/>
            <a:ext cx="9220200" cy="3856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valuable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beyond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including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while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commuting,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traveling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public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private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transportation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business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trips.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MetLife’s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AD&amp;D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suffer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results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paralysis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limb,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speech,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hearing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sight,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brain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damage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coma.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suffer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fatal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paid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beneficiary.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SUPPLEMENTAL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AD&amp;D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COVERAGE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AMOUNTS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FOR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YOU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supplemental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AD&amp;D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 is equal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Supplemental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 Life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amount.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SUPPLEMENTAL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AD&amp;D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COVERAGE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AMOUNTS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FOR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SPOUSE/DOMESTIC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PARTNER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AND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CHILD(REN)</a:t>
            </a:r>
            <a:endParaRPr sz="1100">
              <a:latin typeface="Futura Std Book"/>
              <a:cs typeface="Futura Std Book"/>
            </a:endParaRPr>
          </a:p>
          <a:p>
            <a:pPr marL="12700" marR="1966595" indent="-635">
              <a:lnSpc>
                <a:spcPct val="116700"/>
              </a:lnSpc>
              <a:spcBef>
                <a:spcPts val="560"/>
              </a:spcBef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spouse/domestic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partner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child(ren)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AD&amp;D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coverage.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equal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coverage.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Supplemental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Death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&amp;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Dismemberment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offered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combined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benefit.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COVERED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LOSSES</a:t>
            </a:r>
            <a:endParaRPr sz="1100">
              <a:latin typeface="Futura Std Book"/>
              <a:cs typeface="Futura Std Book"/>
            </a:endParaRPr>
          </a:p>
          <a:p>
            <a:pPr marL="12700" marR="142240">
              <a:lnSpc>
                <a:spcPct val="116700"/>
              </a:lnSpc>
              <a:spcBef>
                <a:spcPts val="56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AD&amp;D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result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injury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life.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full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AD&amp;D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select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is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called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“Full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Amount”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equal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payable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other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payable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predetermined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percentage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Full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listed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table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Losses.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Such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include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limbs,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sight,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speech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hearing,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various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forms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paralysis,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brain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damage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coma.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payable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sustained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capped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100%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Full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Amount.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215695" y="3908564"/>
          <a:ext cx="2593340" cy="3443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855">
                <a:tc gridSpan="3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Disability</a:t>
                      </a:r>
                      <a:r>
                        <a:rPr sz="900" b="1" spc="3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Age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Per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$100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Covered Monthly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Payroll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1120"/>
                        </a:lnSpc>
                        <a:spcBef>
                          <a:spcPts val="2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13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Week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134620">
                        <a:lnSpc>
                          <a:spcPts val="819"/>
                        </a:lnSpc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985" algn="ctr">
                        <a:lnSpc>
                          <a:spcPts val="1120"/>
                        </a:lnSpc>
                        <a:spcBef>
                          <a:spcPts val="2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Week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6985" algn="ctr">
                        <a:lnSpc>
                          <a:spcPts val="819"/>
                        </a:lnSpc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Duration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04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&gt;25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$0.30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$0.43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25-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$0.32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$0.45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90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30-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$0.32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$0.46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35-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$0.29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$0.42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40-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$0.32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$0.45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45-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$0.38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$0.56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$0.47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$0.69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55-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$0.59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$0.85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$0.69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$1.00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+65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$0.83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$1.20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65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32871" y="3922991"/>
          <a:ext cx="2811780" cy="3188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Voluntary</a:t>
                      </a:r>
                      <a:r>
                        <a:rPr sz="900" b="1" spc="20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STD</a:t>
                      </a:r>
                      <a:r>
                        <a:rPr sz="900" b="1" spc="20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Example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age 40-</a:t>
                      </a:r>
                      <a:r>
                        <a:rPr sz="7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44)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110489" marB="0">
                    <a:lnL w="6350">
                      <a:solidFill>
                        <a:srgbClr val="666666"/>
                      </a:solidFill>
                      <a:prstDash val="solid"/>
                    </a:lnL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7965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Contribution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0" marB="0"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A.</a:t>
                      </a:r>
                      <a:r>
                        <a:rPr sz="950" b="1" spc="-5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Earnings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$30,000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30504" marR="330200" indent="-134620">
                        <a:lnSpc>
                          <a:spcPct val="127200"/>
                        </a:lnSpc>
                        <a:spcBef>
                          <a:spcPts val="36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B.</a:t>
                      </a:r>
                      <a:r>
                        <a:rPr sz="95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Weekly</a:t>
                      </a:r>
                      <a:r>
                        <a:rPr sz="95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Earnings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(A</a:t>
                      </a:r>
                      <a:r>
                        <a:rPr sz="95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divided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52)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$577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C.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Weekly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(B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multiplied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60%)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12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$346.15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marL="230504" marR="452120" indent="-134620">
                        <a:lnSpc>
                          <a:spcPct val="109700"/>
                        </a:lnSpc>
                        <a:spcBef>
                          <a:spcPts val="33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D.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(C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divided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46710">
                        <a:lnSpc>
                          <a:spcPct val="100000"/>
                        </a:lnSpc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$34.62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marL="230504" marR="331470" indent="-134620">
                        <a:lnSpc>
                          <a:spcPct val="127200"/>
                        </a:lnSpc>
                        <a:spcBef>
                          <a:spcPts val="35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E.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Estimated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Monthly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Contribution </a:t>
                      </a:r>
                      <a:r>
                        <a:rPr sz="95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(D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multiplied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0.32)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350520">
                        <a:lnSpc>
                          <a:spcPct val="100000"/>
                        </a:lnSpc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$11.08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953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0"/>
            <a:ext cx="10058400" cy="1428750"/>
          </a:xfrm>
          <a:custGeom>
            <a:avLst/>
            <a:gdLst/>
            <a:ahLst/>
            <a:cxnLst/>
            <a:rect l="l" t="t" r="r" b="b"/>
            <a:pathLst>
              <a:path w="10058400" h="1428750">
                <a:moveTo>
                  <a:pt x="10058400" y="0"/>
                </a:moveTo>
                <a:lnTo>
                  <a:pt x="0" y="0"/>
                </a:lnTo>
                <a:lnTo>
                  <a:pt x="0" y="1428419"/>
                </a:lnTo>
                <a:lnTo>
                  <a:pt x="10058400" y="1428419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140" y="258911"/>
            <a:ext cx="2787650" cy="1041400"/>
          </a:xfrm>
          <a:prstGeom prst="rect">
            <a:avLst/>
          </a:prstGeom>
        </p:spPr>
        <p:txBody>
          <a:bodyPr vert="horz" wrap="square" lIns="0" tIns="215265" rIns="0" bIns="0" rtlCol="0">
            <a:spAutoFit/>
          </a:bodyPr>
          <a:lstStyle/>
          <a:p>
            <a:pPr marL="12700" marR="5080">
              <a:lnSpc>
                <a:spcPct val="66700"/>
              </a:lnSpc>
              <a:spcBef>
                <a:spcPts val="1695"/>
              </a:spcBef>
            </a:pPr>
            <a:r>
              <a:rPr spc="-10" dirty="0"/>
              <a:t>VOLUNTARY</a:t>
            </a:r>
            <a:r>
              <a:rPr spc="-65" dirty="0"/>
              <a:t> </a:t>
            </a:r>
            <a:r>
              <a:rPr dirty="0"/>
              <a:t>SHORT</a:t>
            </a:r>
            <a:r>
              <a:rPr spc="-65" dirty="0"/>
              <a:t> </a:t>
            </a:r>
            <a:r>
              <a:rPr spc="-20" dirty="0"/>
              <a:t>TERM </a:t>
            </a:r>
            <a:r>
              <a:rPr spc="-10" dirty="0"/>
              <a:t>DISABILITY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0223" y="360957"/>
            <a:ext cx="603631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Term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insurance?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Term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(STD)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replace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portion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disability.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either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employer-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paid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Voluntary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benefits.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details on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their specific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offerings.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640" y="1716012"/>
            <a:ext cx="3660775" cy="61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ELIGIBILITY</a:t>
            </a:r>
            <a:r>
              <a:rPr sz="1100" b="1" spc="-6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REQUIREMENTS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51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active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full-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time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least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30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hours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week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participate.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7045" y="2902186"/>
            <a:ext cx="5282565" cy="79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VOLUNTARY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SHORT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TERM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DISABILITY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PLAN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CONTRIBUTION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WORKSHEET</a:t>
            </a:r>
            <a:endParaRPr sz="1100">
              <a:latin typeface="Futura Std Book"/>
              <a:cs typeface="Futura Std Book"/>
            </a:endParaRPr>
          </a:p>
          <a:p>
            <a:pPr marL="12700" marR="200025">
              <a:lnSpc>
                <a:spcPct val="116700"/>
              </a:lnSpc>
              <a:spcBef>
                <a:spcPts val="5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worksheet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allows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approximate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monthly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annual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contributions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Short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Disability.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Contribution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based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gross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monthly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income.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Actual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contributions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calculated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payroll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system.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640" y="2583358"/>
            <a:ext cx="3757929" cy="116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HOW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IS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“DISABILITY”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DEFINED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UNDER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THE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PLAN?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645"/>
              </a:spcBef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Generally,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considered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disabled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short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sickness,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pregnancy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injury,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are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receiving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appropriate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treatment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complying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requirements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treatment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unable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earn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more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than 80% of your pre-disability earnings at your own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occupation.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6986" y="1665461"/>
            <a:ext cx="2608580" cy="5588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elimination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periods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are: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Injury: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14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days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Sickness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(includes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childbirth):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14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days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16986" y="2376661"/>
            <a:ext cx="45859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continue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disabled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duration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26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weeks of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disability.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3772" y="4254055"/>
            <a:ext cx="1480121" cy="97497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38640" y="3988110"/>
            <a:ext cx="4600575" cy="3557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WHAT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IS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THE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BENEFIT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AMOUNT?</a:t>
            </a:r>
            <a:endParaRPr sz="1100">
              <a:latin typeface="Futura Std Book"/>
              <a:cs typeface="Futura Std Book"/>
            </a:endParaRPr>
          </a:p>
          <a:p>
            <a:pPr marL="12700" marR="1141730">
              <a:lnSpc>
                <a:spcPct val="116700"/>
              </a:lnSpc>
              <a:spcBef>
                <a:spcPts val="7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Short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replaces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portion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pre-disability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earnings, less the income that was actually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paid</a:t>
            </a:r>
            <a:endParaRPr sz="1000">
              <a:latin typeface="Arial"/>
              <a:cs typeface="Arial"/>
            </a:endParaRPr>
          </a:p>
          <a:p>
            <a:pPr marL="12700" marR="1036319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same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other sources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(e.g.,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state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no-fault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auto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laws,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sick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pay,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vacation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pay,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etc.)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 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60% of 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pre-disability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weekly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earnings.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Weekly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earnings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subject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maximum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$2,308.</a:t>
            </a:r>
            <a:r>
              <a:rPr sz="10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salary</a:t>
            </a:r>
            <a:r>
              <a:rPr sz="10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exceeds</a:t>
            </a:r>
            <a:r>
              <a:rPr sz="10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$200,000,</a:t>
            </a:r>
            <a:r>
              <a:rPr sz="1000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Voluntary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limited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maximum.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0"/>
              </a:spcBef>
            </a:pPr>
            <a:endParaRPr sz="1000">
              <a:latin typeface="Arial"/>
              <a:cs typeface="Arial"/>
            </a:endParaRPr>
          </a:p>
          <a:p>
            <a:pPr marL="26670" marR="838200">
              <a:lnSpc>
                <a:spcPct val="106100"/>
              </a:lnSpc>
              <a:spcBef>
                <a:spcPts val="5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WHEN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DO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BENEFITS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BEGIN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&amp;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HOW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LONG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DO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THEY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CONTINUE?</a:t>
            </a:r>
            <a:endParaRPr sz="1100">
              <a:latin typeface="Futura Std Book"/>
              <a:cs typeface="Futura Std Book"/>
            </a:endParaRPr>
          </a:p>
          <a:p>
            <a:pPr marL="26034" marR="923925">
              <a:lnSpc>
                <a:spcPct val="116700"/>
              </a:lnSpc>
              <a:spcBef>
                <a:spcPts val="28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begin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elimination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period.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elimination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begins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become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disabled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is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length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time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must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while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disabled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before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you’re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receive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benefit.</a:t>
            </a:r>
            <a:endParaRPr sz="1000">
              <a:latin typeface="Arial"/>
              <a:cs typeface="Arial"/>
            </a:endParaRPr>
          </a:p>
          <a:p>
            <a:pPr marL="76200" marR="5080" indent="-50800">
              <a:lnSpc>
                <a:spcPct val="118500"/>
              </a:lnSpc>
              <a:spcBef>
                <a:spcPts val="1135"/>
              </a:spcBef>
            </a:pP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*New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amount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changes</a:t>
            </a:r>
            <a:r>
              <a:rPr sz="9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Life/Disability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plans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annual</a:t>
            </a:r>
            <a:r>
              <a:rPr sz="9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spc="-20" dirty="0">
                <a:solidFill>
                  <a:srgbClr val="666666"/>
                </a:solidFill>
                <a:latin typeface="Arial"/>
                <a:cs typeface="Arial"/>
              </a:rPr>
              <a:t>Open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require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evidence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insurability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form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completed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9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900" spc="-10" dirty="0">
                <a:solidFill>
                  <a:srgbClr val="666666"/>
                </a:solidFill>
                <a:latin typeface="Arial"/>
                <a:cs typeface="Arial"/>
              </a:rPr>
              <a:t> member.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53135" y="4506264"/>
          <a:ext cx="2593340" cy="28752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 gridSpan="3"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Disability</a:t>
                      </a:r>
                      <a:r>
                        <a:rPr sz="900" b="1" spc="34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Age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  <a:p>
                      <a:pPr marL="933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Per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$100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Covered Monthly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Payroll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673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90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Elimination</a:t>
                      </a:r>
                      <a:r>
                        <a:rPr sz="7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Elimination</a:t>
                      </a:r>
                      <a:r>
                        <a:rPr sz="7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Period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&lt;35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$0.11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35-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$0.41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$0.33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40-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$0.57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$0.46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45-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$0.77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$0.63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$1.03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$0.83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77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55-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$1.17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$0.97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476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60-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64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$0.92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$0.72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65+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2705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$0.35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$0.26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58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0"/>
            <a:ext cx="10052685" cy="1361440"/>
          </a:xfrm>
          <a:custGeom>
            <a:avLst/>
            <a:gdLst/>
            <a:ahLst/>
            <a:cxnLst/>
            <a:rect l="l" t="t" r="r" b="b"/>
            <a:pathLst>
              <a:path w="10052685" h="1361440">
                <a:moveTo>
                  <a:pt x="10052532" y="0"/>
                </a:moveTo>
                <a:lnTo>
                  <a:pt x="0" y="0"/>
                </a:lnTo>
                <a:lnTo>
                  <a:pt x="0" y="1361033"/>
                </a:lnTo>
                <a:lnTo>
                  <a:pt x="10052532" y="1361033"/>
                </a:lnTo>
                <a:lnTo>
                  <a:pt x="10052532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4197" y="258911"/>
            <a:ext cx="39116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VOLUNTARY</a:t>
            </a:r>
            <a:r>
              <a:rPr spc="-60" dirty="0"/>
              <a:t> </a:t>
            </a:r>
            <a:r>
              <a:rPr dirty="0"/>
              <a:t>LONG</a:t>
            </a:r>
            <a:r>
              <a:rPr spc="-60" dirty="0"/>
              <a:t> </a:t>
            </a:r>
            <a:r>
              <a:rPr dirty="0"/>
              <a:t>TERM</a:t>
            </a:r>
            <a:r>
              <a:rPr spc="-60" dirty="0"/>
              <a:t> </a:t>
            </a:r>
            <a:r>
              <a:rPr spc="-10" dirty="0"/>
              <a:t>DISABILITY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12635" y="373657"/>
            <a:ext cx="478155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Term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insurance?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Term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(LTD)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helps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replace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portion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income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extended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time.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offer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either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employer-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paid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Disability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Voluntary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Term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Disability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benefits.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check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employer for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details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their specific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offerings.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ELIGIBILITY</a:t>
            </a:r>
            <a:r>
              <a:rPr spc="-65" dirty="0"/>
              <a:t> </a:t>
            </a:r>
            <a:r>
              <a:rPr spc="-10" dirty="0"/>
              <a:t>REQUIREMENTS</a:t>
            </a:r>
          </a:p>
          <a:p>
            <a:pPr marL="12700" marR="266065">
              <a:lnSpc>
                <a:spcPct val="116700"/>
              </a:lnSpc>
              <a:spcBef>
                <a:spcPts val="545"/>
              </a:spcBef>
            </a:pP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active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full-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time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employees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working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least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30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hours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25" dirty="0">
                <a:solidFill>
                  <a:srgbClr val="666666"/>
                </a:solidFill>
                <a:latin typeface="Arial"/>
                <a:cs typeface="Arial"/>
              </a:rPr>
              <a:t>per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week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participate.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pc="-10" dirty="0"/>
              <a:t>WHAT</a:t>
            </a:r>
            <a:r>
              <a:rPr spc="-35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BENEFIT</a:t>
            </a:r>
            <a:r>
              <a:rPr spc="-35" dirty="0"/>
              <a:t> </a:t>
            </a:r>
            <a:r>
              <a:rPr spc="-10" dirty="0"/>
              <a:t>AMOUNT?</a:t>
            </a:r>
          </a:p>
          <a:p>
            <a:pPr marL="12700" marR="125095">
              <a:lnSpc>
                <a:spcPct val="116700"/>
              </a:lnSpc>
              <a:spcBef>
                <a:spcPts val="650"/>
              </a:spcBef>
            </a:pP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Voluntary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Long</a:t>
            </a:r>
            <a:r>
              <a:rPr sz="1000" b="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replaces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portion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your pre-disability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monthly earnings,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less other income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25" dirty="0">
                <a:solidFill>
                  <a:srgbClr val="666666"/>
                </a:solidFill>
                <a:latin typeface="Arial"/>
                <a:cs typeface="Arial"/>
              </a:rPr>
              <a:t>you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receive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other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sources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same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disability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(e.g.,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security,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workers’</a:t>
            </a:r>
            <a:r>
              <a:rPr sz="1000" b="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compensation,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vacation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25" dirty="0">
                <a:solidFill>
                  <a:srgbClr val="666666"/>
                </a:solidFill>
                <a:latin typeface="Arial"/>
                <a:cs typeface="Arial"/>
              </a:rPr>
              <a:t>pay 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etc.)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000">
              <a:latin typeface="Arial"/>
              <a:cs typeface="Arial"/>
            </a:endParaRPr>
          </a:p>
          <a:p>
            <a:pPr marL="12700" marR="407034">
              <a:lnSpc>
                <a:spcPct val="116700"/>
              </a:lnSpc>
              <a:spcBef>
                <a:spcPts val="5"/>
              </a:spcBef>
            </a:pP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benefit amount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is 60%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of your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pre-disability 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monthly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earnings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subject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plan’s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monthly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benefit.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pc="-10" dirty="0"/>
              <a:t>WHAT</a:t>
            </a:r>
            <a:r>
              <a:rPr spc="-4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MAXIMUM</a:t>
            </a:r>
            <a:r>
              <a:rPr spc="-35" dirty="0"/>
              <a:t> </a:t>
            </a:r>
            <a:r>
              <a:rPr spc="-20" dirty="0"/>
              <a:t>MONTHLY</a:t>
            </a:r>
            <a:r>
              <a:rPr spc="-35" dirty="0"/>
              <a:t> </a:t>
            </a:r>
            <a:r>
              <a:rPr spc="-10" dirty="0"/>
              <a:t>BENEFIT?</a:t>
            </a:r>
          </a:p>
          <a:p>
            <a:pPr marL="12700" marR="5080">
              <a:lnSpc>
                <a:spcPct val="116700"/>
              </a:lnSpc>
              <a:spcBef>
                <a:spcPts val="750"/>
              </a:spcBef>
            </a:pP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amount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Voluntary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Long</a:t>
            </a:r>
            <a:r>
              <a:rPr sz="1000" b="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25" dirty="0">
                <a:solidFill>
                  <a:srgbClr val="666666"/>
                </a:solidFill>
                <a:latin typeface="Arial"/>
                <a:cs typeface="Arial"/>
              </a:rPr>
              <a:t>may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not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exceed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monthly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established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under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plan,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regardless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your annual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salary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amount.</a:t>
            </a:r>
            <a:r>
              <a:rPr sz="1000" b="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maximum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under this plan</a:t>
            </a:r>
            <a:r>
              <a:rPr sz="1000" b="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is $10,000.</a:t>
            </a:r>
            <a:r>
              <a:rPr sz="1000" b="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If your</a:t>
            </a:r>
            <a:r>
              <a:rPr sz="1000" b="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salary exceeds</a:t>
            </a:r>
            <a:r>
              <a:rPr sz="1000" b="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$200,000,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LTD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limited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0" spc="-10" dirty="0">
                <a:solidFill>
                  <a:srgbClr val="666666"/>
                </a:solidFill>
                <a:latin typeface="Arial"/>
                <a:cs typeface="Arial"/>
              </a:rPr>
              <a:t>maximum.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000">
              <a:latin typeface="Arial"/>
              <a:cs typeface="Arial"/>
            </a:endParaRPr>
          </a:p>
          <a:p>
            <a:pPr marL="85090" marR="257175" indent="-50800">
              <a:lnSpc>
                <a:spcPct val="118500"/>
              </a:lnSpc>
            </a:pP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*New</a:t>
            </a:r>
            <a:r>
              <a:rPr sz="9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9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9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9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amount</a:t>
            </a:r>
            <a:r>
              <a:rPr sz="9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changes</a:t>
            </a:r>
            <a:r>
              <a:rPr sz="9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9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spc="-10" dirty="0">
                <a:solidFill>
                  <a:srgbClr val="666666"/>
                </a:solidFill>
                <a:latin typeface="Arial"/>
                <a:cs typeface="Arial"/>
              </a:rPr>
              <a:t>Life/Disability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plans</a:t>
            </a:r>
            <a:r>
              <a:rPr sz="900" b="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900" b="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annual</a:t>
            </a:r>
            <a:r>
              <a:rPr sz="9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Open</a:t>
            </a:r>
            <a:r>
              <a:rPr sz="900" b="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900" b="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9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require</a:t>
            </a:r>
            <a:r>
              <a:rPr sz="900" b="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900" b="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evidence</a:t>
            </a:r>
            <a:r>
              <a:rPr sz="900" b="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spc="-25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insurability</a:t>
            </a:r>
            <a:r>
              <a:rPr sz="9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form</a:t>
            </a:r>
            <a:r>
              <a:rPr sz="9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9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9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completed</a:t>
            </a:r>
            <a:r>
              <a:rPr sz="9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900" b="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900" b="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900" b="0" spc="-10" dirty="0">
                <a:solidFill>
                  <a:srgbClr val="666666"/>
                </a:solidFill>
                <a:latin typeface="Arial"/>
                <a:cs typeface="Arial"/>
              </a:rPr>
              <a:t>member.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5421" y="1619717"/>
            <a:ext cx="5318760" cy="263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81835">
              <a:lnSpc>
                <a:spcPct val="1061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WHEN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DO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BENEFITS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BEGIN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&amp;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HOW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LONG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DO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THEY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CONTINUE?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78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begin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elimination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period.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elimination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begins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day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become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disabled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length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time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must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wait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while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disabled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before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you’re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receive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benefit.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elimination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Voluntary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Long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 either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90 days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 180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days. Please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check with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 employer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verify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specific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limitations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described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Certificate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Employer.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0"/>
              </a:spcBef>
            </a:pPr>
            <a:endParaRPr sz="100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DISABILITY</a:t>
            </a:r>
            <a:r>
              <a:rPr sz="1100" b="1" spc="-6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PLAN</a:t>
            </a:r>
            <a:r>
              <a:rPr sz="1100" b="1" spc="-6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CONTRIBUTION</a:t>
            </a:r>
            <a:r>
              <a:rPr sz="1100" b="1" spc="-6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WORKSHEET</a:t>
            </a:r>
            <a:endParaRPr sz="1100">
              <a:latin typeface="Futura Std Book"/>
              <a:cs typeface="Futura Std Book"/>
            </a:endParaRPr>
          </a:p>
          <a:p>
            <a:pPr marL="16510" marR="5080">
              <a:lnSpc>
                <a:spcPct val="116700"/>
              </a:lnSpc>
              <a:spcBef>
                <a:spcPts val="5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worksheet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allows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approximate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monthly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annual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contributions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Voluntary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Long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Term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Disability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(LTD).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Contribution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based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gross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monthly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income.</a:t>
            </a:r>
            <a:r>
              <a:rPr sz="100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Actual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contributions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calculated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payroll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system.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70311" y="4503191"/>
          <a:ext cx="2811780" cy="2772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Voluntary</a:t>
                      </a:r>
                      <a:r>
                        <a:rPr sz="900" b="1" spc="17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LTD</a:t>
                      </a:r>
                      <a:r>
                        <a:rPr sz="900" b="1" spc="17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Example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  <a:p>
                      <a:pPr marL="73025" marR="40005">
                        <a:lnSpc>
                          <a:spcPts val="1200"/>
                        </a:lnSpc>
                        <a:spcBef>
                          <a:spcPts val="60"/>
                        </a:spcBef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(Using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90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day</a:t>
                      </a:r>
                      <a:r>
                        <a:rPr sz="700" b="1" spc="-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elimination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period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plan for age 40-</a:t>
                      </a:r>
                      <a:r>
                        <a:rPr sz="7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44)</a:t>
                      </a:r>
                      <a:endParaRPr sz="700">
                        <a:latin typeface="Futura Std Book"/>
                        <a:cs typeface="Futura Std Book"/>
                      </a:endParaRPr>
                    </a:p>
                  </a:txBody>
                  <a:tcPr marL="0" marR="0" marT="116839" marB="0">
                    <a:lnL w="6350">
                      <a:solidFill>
                        <a:srgbClr val="666666"/>
                      </a:solidFill>
                      <a:prstDash val="solid"/>
                    </a:lnL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Contribution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12395" marB="0"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A.</a:t>
                      </a:r>
                      <a:r>
                        <a:rPr sz="950" b="1" spc="-5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Earnings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98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$30,000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244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30504" marR="330200" indent="-134620">
                        <a:lnSpc>
                          <a:spcPct val="127200"/>
                        </a:lnSpc>
                        <a:spcBef>
                          <a:spcPts val="36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B.</a:t>
                      </a:r>
                      <a:r>
                        <a:rPr sz="95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Weekly</a:t>
                      </a:r>
                      <a:r>
                        <a:rPr sz="95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Earnings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(A</a:t>
                      </a:r>
                      <a:r>
                        <a:rPr sz="95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divided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12)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$2,500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065">
                <a:tc>
                  <a:txBody>
                    <a:bodyPr/>
                    <a:lstStyle/>
                    <a:p>
                      <a:pPr marL="230504" marR="371475" indent="-134620">
                        <a:lnSpc>
                          <a:spcPct val="127200"/>
                        </a:lnSpc>
                        <a:spcBef>
                          <a:spcPts val="33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C.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Value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$100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(B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Divided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100)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920">
                <a:tc>
                  <a:txBody>
                    <a:bodyPr/>
                    <a:lstStyle/>
                    <a:p>
                      <a:pPr marL="230504" marR="325120" indent="-134620">
                        <a:lnSpc>
                          <a:spcPct val="127200"/>
                        </a:lnSpc>
                        <a:spcBef>
                          <a:spcPts val="13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D. Estimated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Monthly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Contribution </a:t>
                      </a:r>
                      <a:r>
                        <a:rPr sz="950" b="1" spc="-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=</a:t>
                      </a:r>
                      <a:endParaRPr sz="950">
                        <a:latin typeface="Arial"/>
                        <a:cs typeface="Arial"/>
                      </a:endParaRPr>
                    </a:p>
                    <a:p>
                      <a:pPr marL="230504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(C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multiplied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by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0.57)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$14.25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08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6631" y="6507659"/>
            <a:ext cx="30111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Beneficiary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designation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is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suggested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in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the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event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of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your</a:t>
            </a:r>
            <a:r>
              <a:rPr sz="1000" b="1" spc="-5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passing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or</a:t>
            </a:r>
            <a:r>
              <a:rPr sz="1000" b="1" spc="-5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if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you</a:t>
            </a:r>
            <a:r>
              <a:rPr sz="1000" b="1" spc="-5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or</a:t>
            </a:r>
            <a:r>
              <a:rPr sz="1000" b="1" spc="-5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your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loved</a:t>
            </a:r>
            <a:r>
              <a:rPr sz="1000" b="1" spc="-5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ones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EA0606"/>
                </a:solidFill>
                <a:latin typeface="Arial"/>
                <a:cs typeface="Arial"/>
              </a:rPr>
              <a:t>are </a:t>
            </a:r>
            <a:r>
              <a:rPr sz="1000" b="1" dirty="0">
                <a:solidFill>
                  <a:srgbClr val="EA0606"/>
                </a:solidFill>
                <a:latin typeface="Arial"/>
                <a:cs typeface="Arial"/>
              </a:rPr>
              <a:t>left </a:t>
            </a:r>
            <a:r>
              <a:rPr sz="1000" b="1" spc="-10" dirty="0">
                <a:solidFill>
                  <a:srgbClr val="EA0606"/>
                </a:solidFill>
                <a:latin typeface="Arial"/>
                <a:cs typeface="Arial"/>
              </a:rPr>
              <a:t>incapacitated.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6631" y="1496606"/>
            <a:ext cx="2884170" cy="458279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ACCIDENT</a:t>
            </a:r>
            <a:endParaRPr sz="1100">
              <a:latin typeface="Futura Std Book"/>
              <a:cs typeface="Futura Std Book"/>
            </a:endParaRPr>
          </a:p>
          <a:p>
            <a:pPr marL="12700" marR="455930">
              <a:lnSpc>
                <a:spcPct val="116700"/>
              </a:lnSpc>
              <a:spcBef>
                <a:spcPts val="45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Protection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designed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handle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out-of-pocket costs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add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up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endParaRPr sz="1000">
              <a:latin typeface="Arial"/>
              <a:cs typeface="Arial"/>
            </a:endParaRPr>
          </a:p>
          <a:p>
            <a:pPr marL="12700" marR="67310">
              <a:lnSpc>
                <a:spcPct val="1167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accidental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injury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payments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made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lump-sum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cash deposits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directly 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beneficiary.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CRITICAL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ILLNESS</a:t>
            </a:r>
            <a:endParaRPr sz="1100">
              <a:latin typeface="Futura Std Book"/>
              <a:cs typeface="Futura Std Book"/>
            </a:endParaRPr>
          </a:p>
          <a:p>
            <a:pPr marL="12700" marR="67945">
              <a:lnSpc>
                <a:spcPct val="116700"/>
              </a:lnSpc>
              <a:spcBef>
                <a:spcPts val="645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Critical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illness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additional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emergencies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like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heart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attack,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stroke,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cancer.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Because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these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emergencies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illnesses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often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greater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than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costs,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policies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cash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where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traditional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insurance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short.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HOSPITAL</a:t>
            </a:r>
            <a:r>
              <a:rPr sz="1100" b="1" spc="-6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INDEMNITY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INSURANCE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55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Hospital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indemnity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supplemental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designed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costs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hospital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admission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by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other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who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admitted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hospital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ICU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covered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sickness or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injury.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52" y="0"/>
            <a:ext cx="10057130" cy="7772400"/>
            <a:chOff x="1752" y="0"/>
            <a:chExt cx="10057130" cy="7772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1012" y="1149286"/>
              <a:ext cx="6067386" cy="662311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52" y="0"/>
              <a:ext cx="10057130" cy="1151890"/>
            </a:xfrm>
            <a:custGeom>
              <a:avLst/>
              <a:gdLst/>
              <a:ahLst/>
              <a:cxnLst/>
              <a:rect l="l" t="t" r="r" b="b"/>
              <a:pathLst>
                <a:path w="10057130" h="1151890">
                  <a:moveTo>
                    <a:pt x="10056647" y="0"/>
                  </a:moveTo>
                  <a:lnTo>
                    <a:pt x="0" y="0"/>
                  </a:lnTo>
                  <a:lnTo>
                    <a:pt x="0" y="1151420"/>
                  </a:lnTo>
                  <a:lnTo>
                    <a:pt x="10056647" y="1151420"/>
                  </a:lnTo>
                  <a:lnTo>
                    <a:pt x="10056647" y="0"/>
                  </a:lnTo>
                  <a:close/>
                </a:path>
              </a:pathLst>
            </a:custGeom>
            <a:solidFill>
              <a:srgbClr val="009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6637" y="248493"/>
            <a:ext cx="28594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SUPPLEMENTAL</a:t>
            </a:r>
            <a:r>
              <a:rPr spc="-70" dirty="0"/>
              <a:t> </a:t>
            </a:r>
            <a:r>
              <a:rPr spc="-10" dirty="0"/>
              <a:t>BENEFITS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51857" y="373657"/>
            <a:ext cx="60877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valuable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supplemental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benefits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MetLife,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leader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worksite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benefit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market.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Several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policies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cash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occur.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These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group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plans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include: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" y="0"/>
            <a:ext cx="10058400" cy="1162050"/>
          </a:xfrm>
          <a:custGeom>
            <a:avLst/>
            <a:gdLst/>
            <a:ahLst/>
            <a:cxnLst/>
            <a:rect l="l" t="t" r="r" b="b"/>
            <a:pathLst>
              <a:path w="10058400" h="1162050">
                <a:moveTo>
                  <a:pt x="10057866" y="0"/>
                </a:moveTo>
                <a:lnTo>
                  <a:pt x="0" y="0"/>
                </a:lnTo>
                <a:lnTo>
                  <a:pt x="0" y="1161846"/>
                </a:lnTo>
                <a:lnTo>
                  <a:pt x="10057866" y="1161846"/>
                </a:lnTo>
                <a:lnTo>
                  <a:pt x="10057866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409" y="258911"/>
            <a:ext cx="3419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METLIFE</a:t>
            </a:r>
            <a:r>
              <a:rPr spc="-85" dirty="0"/>
              <a:t> </a:t>
            </a:r>
            <a:r>
              <a:rPr dirty="0"/>
              <a:t>ACCIDENT</a:t>
            </a:r>
            <a:r>
              <a:rPr spc="-80" dirty="0"/>
              <a:t> </a:t>
            </a:r>
            <a:r>
              <a:rPr spc="-10" dirty="0"/>
              <a:t>INSURANCE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74827" y="373657"/>
            <a:ext cx="536321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Add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accident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expenses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covered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under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employer’s</a:t>
            </a:r>
            <a:r>
              <a:rPr sz="1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existing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plan.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2709" y="3709640"/>
            <a:ext cx="4916170" cy="61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WHO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IS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ELIGIBLE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TO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ENROLL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FOR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THIS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ACCIDENT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COVERAGE?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545"/>
              </a:spcBef>
            </a:pP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yourself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family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members!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enroll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actively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effective.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2875" y="1447126"/>
            <a:ext cx="3428365" cy="192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99745">
              <a:lnSpc>
                <a:spcPct val="1061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ACCIDENT</a:t>
            </a:r>
            <a:r>
              <a:rPr sz="1100" b="1" spc="-6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INSURANCE</a:t>
            </a:r>
            <a:r>
              <a:rPr sz="1100" b="1" spc="-6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THROUGH</a:t>
            </a:r>
            <a:r>
              <a:rPr sz="1100" b="1" spc="-6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YOUR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EMPLOYER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MAY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INCLUDE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BENEFITS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FOR:</a:t>
            </a:r>
            <a:endParaRPr sz="1100">
              <a:latin typeface="Futura Std Book"/>
              <a:cs typeface="Futura Std Book"/>
            </a:endParaRPr>
          </a:p>
          <a:p>
            <a:pPr marL="12700" marR="53975">
              <a:lnSpc>
                <a:spcPct val="116700"/>
              </a:lnSpc>
              <a:spcBef>
                <a:spcPts val="935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Injuries: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Fractures, dislocations, concussions,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lacerations,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eye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injuries,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torn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knee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cartilage,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ruptured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discs,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second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third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degree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burns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5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Medical Services and</a:t>
            </a:r>
            <a:r>
              <a:rPr sz="1000" b="1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Treatments:</a:t>
            </a:r>
            <a:r>
              <a:rPr sz="1000" b="1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Ambulance,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emergency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care,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therapy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services,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testing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(including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x-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rays,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MRIs,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CT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scans),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appliances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certain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types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surgeries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22875" y="3521793"/>
            <a:ext cx="308229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Hospitalization: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Hospital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admission,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confinement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inpatient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rehab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accident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22875" y="4055193"/>
            <a:ext cx="347027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Additional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Benefits:</a:t>
            </a:r>
            <a:r>
              <a:rPr sz="1000" b="1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death, dismemberment,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loss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paralysis;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supplemental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lodging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22875" y="4588593"/>
            <a:ext cx="316039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Plus: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Guaranteed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acceptance,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payment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through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payroll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deduction,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portable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2875" y="5225615"/>
            <a:ext cx="3243580" cy="820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WHO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DO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CALL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FOR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ASSISTANCE?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73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assistance,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please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contact 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FrankCrum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Benefits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Department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 phone 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1-800-393-0815, option 10</a:t>
            </a:r>
            <a:r>
              <a:rPr sz="1000" spc="40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by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email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  <a:hlinkClick r:id="rId2"/>
              </a:rPr>
              <a:t>benefits@frankcrum.com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  <a:hlinkClick r:id="rId2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709" y="4654388"/>
            <a:ext cx="5016500" cy="63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HOW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DO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80" dirty="0">
                <a:solidFill>
                  <a:srgbClr val="009ADD"/>
                </a:solidFill>
                <a:latin typeface="Futura Std Book"/>
                <a:cs typeface="Futura Std Book"/>
              </a:rPr>
              <a:t>PAY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FOR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MY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ACCIDENT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COVERAGE?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65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Premiums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conveniently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paid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through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payroll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deduction,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don’t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worry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about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writing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check 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missing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payment.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709" y="5553778"/>
            <a:ext cx="517906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3940">
              <a:lnSpc>
                <a:spcPct val="1061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WHAT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HAPPENS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IF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MY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EMPLOYMENT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STATUS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CHANGES?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CAN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TAKE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MY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COVERAGE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WITH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ME?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555"/>
              </a:spcBef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Yes,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take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you.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continue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premiums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keep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force.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stop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premium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offers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similar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different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carrier.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849" y="6691448"/>
            <a:ext cx="50939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lump-sum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accident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see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fit.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out-of-pocket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expenses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such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deductibles,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copays,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transportation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centers,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childcare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expenses.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42506" y="1497698"/>
          <a:ext cx="5265420" cy="1921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ACCIDENT</a:t>
                      </a:r>
                      <a:r>
                        <a:rPr sz="900" b="1" spc="31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INSURANCE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86360" marB="0">
                    <a:lnL w="6350">
                      <a:solidFill>
                        <a:srgbClr val="666666"/>
                      </a:solidFill>
                      <a:prstDash val="solid"/>
                    </a:lnL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5816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900" b="1" spc="1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COST</a:t>
                      </a:r>
                      <a:r>
                        <a:rPr sz="900" b="1" spc="1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TO</a:t>
                      </a:r>
                      <a:r>
                        <a:rPr sz="900" b="1" spc="1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YOU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86360" marB="0"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r>
                        <a:rPr sz="95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Options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Low 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High 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$5.68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$10.77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$10.66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$19.96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Child(ren)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$11.59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$21.68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Spouse/Child(ren)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$14.62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$27.40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4332" y="1130071"/>
          <a:ext cx="9298305" cy="1631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17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0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105">
                <a:tc gridSpan="3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690"/>
                        </a:spcBef>
                        <a:tabLst>
                          <a:tab pos="5263515" algn="l"/>
                        </a:tabLst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CRITICAL</a:t>
                      </a:r>
                      <a:r>
                        <a:rPr sz="900" b="1" spc="30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ILLNESS</a:t>
                      </a:r>
                      <a:r>
                        <a:rPr sz="900" b="1" spc="3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INSURANCE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	Coverage</a:t>
                      </a:r>
                      <a:r>
                        <a:rPr sz="900" b="1" spc="30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options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876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Eligible</a:t>
                      </a:r>
                      <a:r>
                        <a:rPr sz="8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Individual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Initial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Benefit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Requirements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76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$15,000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Or</a:t>
                      </a:r>
                      <a:r>
                        <a:rPr sz="800" b="1" spc="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$30,000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guaranteed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provided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actively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work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Spouse/Domestic</a:t>
                      </a:r>
                      <a:r>
                        <a:rPr sz="800" b="1" spc="8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Partner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50%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Employees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Initial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5730" marR="102870">
                        <a:lnSpc>
                          <a:spcPct val="101800"/>
                        </a:lnSpc>
                        <a:spcBef>
                          <a:spcPts val="27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guaranteed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provided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actively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spouse/domestic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partner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00" b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subject to a medical restriction as set forth on the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enrollment form and in the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certificate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Dependent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Child(ren)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573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50%</a:t>
                      </a:r>
                      <a:r>
                        <a:rPr sz="8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Employees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Initial</a:t>
                      </a:r>
                      <a:r>
                        <a:rPr sz="8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609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5730" marR="102870">
                        <a:lnSpc>
                          <a:spcPct val="101800"/>
                        </a:lnSpc>
                        <a:spcBef>
                          <a:spcPts val="615"/>
                        </a:spcBef>
                      </a:pP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guaranteed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provided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actively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work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spouse/domestic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partner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is</a:t>
                      </a:r>
                      <a:r>
                        <a:rPr sz="700" b="1" spc="50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subject to a medical restriction as set forth on the</a:t>
                      </a:r>
                      <a:r>
                        <a:rPr sz="7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enrollment form and in the </a:t>
                      </a:r>
                      <a:r>
                        <a:rPr sz="7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certificate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7810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18934" y="4851476"/>
          <a:ext cx="4514215" cy="264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Attained</a:t>
                      </a:r>
                      <a:r>
                        <a:rPr sz="800" b="1" spc="254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Age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113030" indent="-138430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Employee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Only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3030" indent="-6985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Employee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&amp;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Spouse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6360" indent="27305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Employee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&amp;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Children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294005" marR="63500" indent="-213995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Employee,</a:t>
                      </a:r>
                      <a:r>
                        <a:rPr sz="800" b="1" spc="30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Spouse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&amp;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Children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&lt;25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$3.60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$6.15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$6.45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$9.00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$6.45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$6.75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$9.45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$5.55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$8.85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$8.40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$11.70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$7.95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$12.45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$10.95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$15.30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$12.30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$18.75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$15.30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$21.60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$18.90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$28.05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$21.75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$28.35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$41.25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$31.20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$44.25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$40.65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$58.65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$43.50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$61.50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$59.25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$84.60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$62.10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$87.60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$89.70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$127.20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$92.55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$130.05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70+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$135.00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$192.45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$137.85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$195.45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0"/>
            <a:ext cx="10058400" cy="921385"/>
          </a:xfrm>
          <a:custGeom>
            <a:avLst/>
            <a:gdLst/>
            <a:ahLst/>
            <a:cxnLst/>
            <a:rect l="l" t="t" r="r" b="b"/>
            <a:pathLst>
              <a:path w="10058400" h="921385">
                <a:moveTo>
                  <a:pt x="10058260" y="0"/>
                </a:moveTo>
                <a:lnTo>
                  <a:pt x="0" y="0"/>
                </a:lnTo>
                <a:lnTo>
                  <a:pt x="0" y="921219"/>
                </a:lnTo>
                <a:lnTo>
                  <a:pt x="10058260" y="921219"/>
                </a:lnTo>
                <a:lnTo>
                  <a:pt x="1005826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9926" y="124147"/>
            <a:ext cx="19761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CRITICAL</a:t>
            </a:r>
            <a:r>
              <a:rPr spc="-80" dirty="0"/>
              <a:t> </a:t>
            </a:r>
            <a:r>
              <a:rPr spc="-10" dirty="0"/>
              <a:t>ILLNESS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90678" y="2956198"/>
            <a:ext cx="43630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SUSPENSION PERIOD BETWEEN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RECURRENCES</a:t>
            </a:r>
            <a:endParaRPr sz="1100">
              <a:latin typeface="Futura Std Book"/>
              <a:cs typeface="Futura Std Book"/>
            </a:endParaRPr>
          </a:p>
          <a:p>
            <a:pPr marL="15875" marR="153670">
              <a:lnSpc>
                <a:spcPct val="116700"/>
              </a:lnSpc>
              <a:spcBef>
                <a:spcPts val="63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receive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through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Critical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Illness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called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Total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3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times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amount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Initial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Benefit.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means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receive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multiple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Initial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Recurrence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payments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until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reach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300%.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000">
              <a:latin typeface="Arial"/>
              <a:cs typeface="Arial"/>
            </a:endParaRPr>
          </a:p>
          <a:p>
            <a:pPr marL="16510" marR="5080">
              <a:lnSpc>
                <a:spcPct val="116700"/>
              </a:lnSpc>
              <a:spcBef>
                <a:spcPts val="5"/>
              </a:spcBef>
            </a:pP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MyFrankCrum.com</a:t>
            </a:r>
            <a:r>
              <a:rPr sz="1000" spc="-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FrankCrum Benefits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Department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1-800-393-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0815</a:t>
            </a:r>
            <a:r>
              <a:rPr sz="1000" spc="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option</a:t>
            </a:r>
            <a:r>
              <a:rPr sz="1000" spc="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009ADD"/>
                </a:solidFill>
                <a:latin typeface="Arial"/>
                <a:cs typeface="Arial"/>
              </a:rPr>
              <a:t>10.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20" dirty="0">
                <a:solidFill>
                  <a:srgbClr val="A1D45D"/>
                </a:solidFill>
                <a:latin typeface="Futura Std Book"/>
                <a:cs typeface="Futura Std Book"/>
              </a:rPr>
              <a:t>MONTHLY</a:t>
            </a:r>
            <a:r>
              <a:rPr sz="1100" b="1" spc="-15" dirty="0">
                <a:solidFill>
                  <a:srgbClr val="A1D45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A1D45D"/>
                </a:solidFill>
                <a:latin typeface="Futura Std Book"/>
                <a:cs typeface="Futura Std Book"/>
              </a:rPr>
              <a:t>PREMIUM/$30,000</a:t>
            </a:r>
            <a:r>
              <a:rPr sz="1100" b="1" spc="-15" dirty="0">
                <a:solidFill>
                  <a:srgbClr val="A1D45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A1D45D"/>
                </a:solidFill>
                <a:latin typeface="Futura Std Book"/>
                <a:cs typeface="Futura Std Book"/>
              </a:rPr>
              <a:t>OF</a:t>
            </a:r>
            <a:r>
              <a:rPr sz="1100" b="1" spc="-10" dirty="0">
                <a:solidFill>
                  <a:srgbClr val="A1D45D"/>
                </a:solidFill>
                <a:latin typeface="Futura Std Book"/>
                <a:cs typeface="Futura Std Book"/>
              </a:rPr>
              <a:t> COVERAGE</a:t>
            </a:r>
            <a:endParaRPr sz="1100">
              <a:latin typeface="Futura Std Book"/>
              <a:cs typeface="Futura Std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4681" y="2956185"/>
            <a:ext cx="44145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BENEFIT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PAYMENT</a:t>
            </a:r>
            <a:endParaRPr sz="1100">
              <a:latin typeface="Futura Std Book"/>
              <a:cs typeface="Futura Std Book"/>
            </a:endParaRPr>
          </a:p>
          <a:p>
            <a:pPr marL="19050" marR="5080">
              <a:lnSpc>
                <a:spcPct val="116700"/>
              </a:lnSpc>
              <a:spcBef>
                <a:spcPts val="635"/>
              </a:spcBef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Initial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lump-sum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upon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first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diagnosis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Condition.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Recurrence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following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Conditions: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Heart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Attack,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Stroke,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Coronary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Artery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Bypass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Graft,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Full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Cancer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Partial 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Cancer.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Recurrence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 is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only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available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Initial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been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paid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Condition.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is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Suspension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between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recurrences.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20" dirty="0">
                <a:solidFill>
                  <a:srgbClr val="A1D45D"/>
                </a:solidFill>
                <a:latin typeface="Futura Std Book"/>
                <a:cs typeface="Futura Std Book"/>
              </a:rPr>
              <a:t>MONTHLY</a:t>
            </a:r>
            <a:r>
              <a:rPr sz="1100" b="1" spc="-15" dirty="0">
                <a:solidFill>
                  <a:srgbClr val="A1D45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A1D45D"/>
                </a:solidFill>
                <a:latin typeface="Futura Std Book"/>
                <a:cs typeface="Futura Std Book"/>
              </a:rPr>
              <a:t>PREMIUM/$15,000</a:t>
            </a:r>
            <a:r>
              <a:rPr sz="1100" b="1" spc="-15" dirty="0">
                <a:solidFill>
                  <a:srgbClr val="A1D45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A1D45D"/>
                </a:solidFill>
                <a:latin typeface="Futura Std Book"/>
                <a:cs typeface="Futura Std Book"/>
              </a:rPr>
              <a:t>OF</a:t>
            </a:r>
            <a:r>
              <a:rPr sz="1100" b="1" spc="-10" dirty="0">
                <a:solidFill>
                  <a:srgbClr val="A1D45D"/>
                </a:solidFill>
                <a:latin typeface="Futura Std Book"/>
                <a:cs typeface="Futura Std Book"/>
              </a:rPr>
              <a:t> COVERAGE</a:t>
            </a:r>
            <a:endParaRPr sz="1100">
              <a:latin typeface="Futura Std Book"/>
              <a:cs typeface="Futura Std Book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204967" y="4851476"/>
          <a:ext cx="4514215" cy="2640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1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8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4330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Attained</a:t>
                      </a:r>
                      <a:r>
                        <a:rPr sz="800" b="1" spc="27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Age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1003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255270" marR="113030" indent="-138430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Employee </a:t>
                      </a:r>
                      <a:r>
                        <a:rPr sz="8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Only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113030" indent="-6985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Employee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&amp;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Spouse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5090" indent="27305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Employee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&amp;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Children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294005" marR="63500" indent="-213995">
                        <a:lnSpc>
                          <a:spcPct val="104200"/>
                        </a:lnSpc>
                        <a:spcBef>
                          <a:spcPts val="35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Employee,</a:t>
                      </a:r>
                      <a:r>
                        <a:rPr sz="800" b="1" spc="30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Spouse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&amp;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Children</a:t>
                      </a:r>
                      <a:endParaRPr sz="800">
                        <a:latin typeface="Futura Std Book"/>
                        <a:cs typeface="Futura Std Book"/>
                      </a:endParaRPr>
                    </a:p>
                  </a:txBody>
                  <a:tcPr marL="0" marR="0" marT="444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&lt;25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$7.20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$12.30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$12.90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$18.00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42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$7.80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$12.90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$13.50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$18.90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152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$11.10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$17.70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$16.80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$23.40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$15.90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$24.90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$21.90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$30.60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$24.60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$37.50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$30.60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$43.20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49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$37.80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$56.10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$43.50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$61.80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$56.70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$82.50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$62.40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$88.50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59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$81.30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$117.30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$87.00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$123.00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01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60-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64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$118.50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$169.20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$124.20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$175.20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65-</a:t>
                      </a: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69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$179.40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$254.40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$185.10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$260.10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6854"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70+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$270.00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$384.90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$275.70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8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$390.90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48199" y="1497698"/>
          <a:ext cx="4673600" cy="216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HOSPITAL</a:t>
                      </a:r>
                      <a:r>
                        <a:rPr sz="900" b="1" spc="2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COVERAGE</a:t>
                      </a:r>
                      <a:r>
                        <a:rPr sz="900" b="1" spc="2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(ACCIDENT)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863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96520" marR="157480">
                        <a:lnSpc>
                          <a:spcPct val="134200"/>
                        </a:lnSpc>
                        <a:spcBef>
                          <a:spcPts val="385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Admission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must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occur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within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180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accident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$1,500</a:t>
                      </a:r>
                      <a:r>
                        <a:rPr sz="9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 accident</a:t>
                      </a:r>
                      <a:r>
                        <a:rPr sz="9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(non-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ICU)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$3,000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accident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(ICU)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pPr marL="96520" marR="335915">
                        <a:lnSpc>
                          <a:spcPct val="134300"/>
                        </a:lnSpc>
                        <a:spcBef>
                          <a:spcPts val="52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Confinement</a:t>
                      </a:r>
                      <a:r>
                        <a:rPr sz="90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must</a:t>
                      </a:r>
                      <a:r>
                        <a:rPr sz="9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occur</a:t>
                      </a:r>
                      <a:r>
                        <a:rPr sz="9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within</a:t>
                      </a:r>
                      <a:r>
                        <a:rPr sz="9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180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days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accident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$300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sz="9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(non-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ICU)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$600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(ICU)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marL="96520" marR="132080">
                        <a:lnSpc>
                          <a:spcPct val="134200"/>
                        </a:lnSpc>
                        <a:spcBef>
                          <a:spcPts val="434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Inpatient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Rehab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stay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must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occur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immediately</a:t>
                      </a:r>
                      <a:r>
                        <a:rPr sz="9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following</a:t>
                      </a:r>
                      <a:r>
                        <a:rPr sz="90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hospital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confinement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occur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within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365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645" marR="85090">
                        <a:lnSpc>
                          <a:spcPct val="134200"/>
                        </a:lnSpc>
                        <a:spcBef>
                          <a:spcPts val="434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$300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15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days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accident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days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calendar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year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55244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0" y="0"/>
            <a:ext cx="10056495" cy="1162050"/>
          </a:xfrm>
          <a:custGeom>
            <a:avLst/>
            <a:gdLst/>
            <a:ahLst/>
            <a:cxnLst/>
            <a:rect l="l" t="t" r="r" b="b"/>
            <a:pathLst>
              <a:path w="10056495" h="1162050">
                <a:moveTo>
                  <a:pt x="10056266" y="0"/>
                </a:moveTo>
                <a:lnTo>
                  <a:pt x="0" y="0"/>
                </a:lnTo>
                <a:lnTo>
                  <a:pt x="0" y="1161846"/>
                </a:lnTo>
                <a:lnTo>
                  <a:pt x="10056266" y="1161846"/>
                </a:lnTo>
                <a:lnTo>
                  <a:pt x="10056266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7917" y="220811"/>
            <a:ext cx="47097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METLIFE</a:t>
            </a:r>
            <a:r>
              <a:rPr spc="-80" dirty="0"/>
              <a:t> </a:t>
            </a:r>
            <a:r>
              <a:rPr spc="-10" dirty="0"/>
              <a:t>HOSPITAL</a:t>
            </a:r>
            <a:r>
              <a:rPr spc="-75" dirty="0"/>
              <a:t> </a:t>
            </a:r>
            <a:r>
              <a:rPr dirty="0"/>
              <a:t>INDEMNITY</a:t>
            </a:r>
            <a:r>
              <a:rPr spc="-75" dirty="0"/>
              <a:t> </a:t>
            </a:r>
            <a:r>
              <a:rPr spc="-10" dirty="0"/>
              <a:t>INSURANCE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62611" y="329010"/>
            <a:ext cx="40843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Hospital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indemnity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help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safeguard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your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finances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providing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lump-sum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one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convenient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payment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once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most.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5199" y="3699442"/>
            <a:ext cx="4126865" cy="1297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9755">
              <a:lnSpc>
                <a:spcPct val="1061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WHO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IS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ELIGIBLE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TO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ENROLL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FOR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THIS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HOSPITAL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INDEMNITY</a:t>
            </a:r>
            <a:r>
              <a:rPr sz="1100" b="1" spc="-7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COVERAGE?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210"/>
              </a:spcBef>
            </a:pP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yourself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family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members.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You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Period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actively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effective.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Dependents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may not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be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subject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restriction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Certificate.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Some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states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require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coverage.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5217" y="5144815"/>
            <a:ext cx="4297045" cy="69913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HOW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DO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80" dirty="0">
                <a:solidFill>
                  <a:srgbClr val="009ADD"/>
                </a:solidFill>
                <a:latin typeface="Futura Std Book"/>
                <a:cs typeface="Futura Std Book"/>
              </a:rPr>
              <a:t>PAY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FOR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MY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HOSPITAL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INDEMNITY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COVERAGE?</a:t>
            </a:r>
            <a:endParaRPr sz="1100">
              <a:latin typeface="Futura Std Book"/>
              <a:cs typeface="Futura Std Book"/>
            </a:endParaRPr>
          </a:p>
          <a:p>
            <a:pPr marL="12700" marR="82550">
              <a:lnSpc>
                <a:spcPct val="116700"/>
              </a:lnSpc>
              <a:spcBef>
                <a:spcPts val="459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Premiums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conveniently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paid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through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payroll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deduction,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don’t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worry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about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writing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check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missing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payment.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217" y="6102421"/>
            <a:ext cx="4218940" cy="1139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820">
              <a:lnSpc>
                <a:spcPct val="1061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WHAT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HAPPENS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IF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MY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EMPLOYMENT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STATUS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CHANGES?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CAN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TAKE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MY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COVERAGE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WITH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ME?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370"/>
              </a:spcBef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Yes,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take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you.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continue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pay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premiums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keep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force.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end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stop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premium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offers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similar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different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carrier.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1239" y="5528021"/>
            <a:ext cx="435292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WHO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DO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CALL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FOR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ASSISTANCE?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56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assistance,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please contact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FrankCrum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 Department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phone at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1-800-393-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0815,</a:t>
            </a:r>
            <a:r>
              <a:rPr sz="1000" spc="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option 10</a:t>
            </a:r>
            <a:r>
              <a:rPr sz="1000" spc="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 by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email at</a:t>
            </a:r>
            <a:r>
              <a:rPr sz="1000" spc="1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  <a:hlinkClick r:id="rId2"/>
              </a:rPr>
              <a:t>benefits@frankcrum.com.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35025" y="1497698"/>
          <a:ext cx="4365625" cy="1921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5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HOSPITAL</a:t>
                      </a:r>
                      <a:r>
                        <a:rPr sz="900" b="1" spc="28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INDEMNITY</a:t>
                      </a:r>
                      <a:r>
                        <a:rPr sz="900" b="1" spc="28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RATES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86360" marB="0">
                    <a:lnL w="6350">
                      <a:solidFill>
                        <a:srgbClr val="666666"/>
                      </a:solidFill>
                      <a:prstDash val="solid"/>
                    </a:lnL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900" b="1" spc="1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COST</a:t>
                      </a:r>
                      <a:r>
                        <a:rPr sz="900" b="1" spc="1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TO</a:t>
                      </a:r>
                      <a:r>
                        <a:rPr sz="900" b="1" spc="1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YOU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86360" marB="0"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r>
                        <a:rPr sz="95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Option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Rates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$31.52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$60.08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Child(ren)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$56.00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539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Spouse/Child(ren)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$95.20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3429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048199" y="3884764"/>
          <a:ext cx="4673600" cy="1421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1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HOSPITAL</a:t>
                      </a:r>
                      <a:r>
                        <a:rPr sz="900" b="1" spc="2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COVERAGE</a:t>
                      </a:r>
                      <a:r>
                        <a:rPr sz="900" b="1" spc="25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(ILLNESS)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863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6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Admission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$1,500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(non-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ICU)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$3,000</a:t>
                      </a:r>
                      <a:r>
                        <a:rPr sz="9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(ICU)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89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Confinement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$300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sz="9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(non-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ICU)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$600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(ICU)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up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31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157" y="1461070"/>
            <a:ext cx="3752850" cy="3744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CORPORATE</a:t>
            </a:r>
            <a:r>
              <a:rPr sz="1100" b="1" spc="-6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AMERICA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FAMILY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CREDIT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UNION</a:t>
            </a:r>
            <a:endParaRPr sz="1100">
              <a:latin typeface="Futura Std Book"/>
              <a:cs typeface="Futura Std Book"/>
            </a:endParaRPr>
          </a:p>
          <a:p>
            <a:pPr marL="12700" marR="5080" algn="just">
              <a:lnSpc>
                <a:spcPct val="116700"/>
              </a:lnSpc>
              <a:spcBef>
                <a:spcPts val="844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FrankCrum,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family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eligible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credit union products and services from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Corporate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America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Family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Credit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Union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(CAFCU).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TICKETSATWORK</a:t>
            </a:r>
            <a:endParaRPr sz="1100">
              <a:latin typeface="Futura Std Book"/>
              <a:cs typeface="Futura Std Book"/>
            </a:endParaRPr>
          </a:p>
          <a:p>
            <a:pPr marL="12700" marR="180975">
              <a:lnSpc>
                <a:spcPct val="123400"/>
              </a:lnSpc>
              <a:spcBef>
                <a:spcPts val="67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Through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TicketsatWork,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receive discounts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special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theme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parks and attractions.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 the employer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code: </a:t>
            </a:r>
            <a:r>
              <a:rPr sz="900" dirty="0">
                <a:solidFill>
                  <a:srgbClr val="009ADD"/>
                </a:solidFill>
                <a:latin typeface="Arial"/>
                <a:cs typeface="Arial"/>
              </a:rPr>
              <a:t>FRANKCRUM</a:t>
            </a:r>
            <a:r>
              <a:rPr sz="900" spc="4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discounts. </a:t>
            </a:r>
            <a:r>
              <a:rPr sz="900" spc="-10" dirty="0">
                <a:solidFill>
                  <a:srgbClr val="009ADD"/>
                </a:solidFill>
                <a:latin typeface="Arial"/>
                <a:cs typeface="Arial"/>
              </a:rPr>
              <a:t>ticketsatwork.com/tickets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8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METLAW</a:t>
            </a:r>
            <a:endParaRPr sz="1100">
              <a:latin typeface="Futura Std Book"/>
              <a:cs typeface="Futura Std Book"/>
            </a:endParaRPr>
          </a:p>
          <a:p>
            <a:pPr marL="12700" marR="194945">
              <a:lnSpc>
                <a:spcPct val="116700"/>
              </a:lnSpc>
              <a:spcBef>
                <a:spcPts val="55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 a monthly fee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 $18, you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 have a team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 top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attorneys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ready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take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life's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planned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unplanned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legal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events.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LIFELOCK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WITH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NORTON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LifeLock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Norton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now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part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company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giving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all-in-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protection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 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identity,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 devices,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online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privacy.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7685" y="5354624"/>
          <a:ext cx="3811904" cy="132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7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945">
                <a:tc gridSpan="3"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85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850" b="1" spc="3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RATES</a:t>
                      </a:r>
                      <a:endParaRPr sz="850">
                        <a:latin typeface="Futura Std Book"/>
                        <a:cs typeface="Futura Std Book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Coverage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Essential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Premium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$21.25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96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Employee</a:t>
                      </a:r>
                      <a:r>
                        <a:rPr sz="900" b="1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900" b="1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Dependent(s)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$17.00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$42.50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564509" y="1461070"/>
            <a:ext cx="508063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PET ASSURE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INSURANCE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844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Solutions provides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two pet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discount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plans 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 eligible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employees.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Pet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Assure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accepts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 types of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pets.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" y="0"/>
            <a:ext cx="10056495" cy="1143000"/>
          </a:xfrm>
          <a:custGeom>
            <a:avLst/>
            <a:gdLst/>
            <a:ahLst/>
            <a:cxnLst/>
            <a:rect l="l" t="t" r="r" b="b"/>
            <a:pathLst>
              <a:path w="10056495" h="1143000">
                <a:moveTo>
                  <a:pt x="10056266" y="0"/>
                </a:moveTo>
                <a:lnTo>
                  <a:pt x="0" y="0"/>
                </a:lnTo>
                <a:lnTo>
                  <a:pt x="0" y="1142606"/>
                </a:lnTo>
                <a:lnTo>
                  <a:pt x="10056266" y="1142606"/>
                </a:lnTo>
                <a:lnTo>
                  <a:pt x="10056266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105" dirty="0"/>
              <a:t> </a:t>
            </a:r>
            <a:r>
              <a:rPr spc="-10" dirty="0"/>
              <a:t>BENEFITS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4574032" y="3871239"/>
          <a:ext cx="5163185" cy="2035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19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16637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850" b="1" spc="4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Contact</a:t>
                      </a:r>
                      <a:r>
                        <a:rPr sz="850" b="1" spc="75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85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Number</a:t>
                      </a:r>
                      <a:endParaRPr sz="850">
                        <a:latin typeface="Futura Std Book"/>
                        <a:cs typeface="Futura Std Book"/>
                      </a:endParaRPr>
                    </a:p>
                  </a:txBody>
                  <a:tcPr marL="0" marR="0" marT="87630" marB="0"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85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Website</a:t>
                      </a:r>
                      <a:endParaRPr sz="850">
                        <a:latin typeface="Futura Std Book"/>
                        <a:cs typeface="Futura Std Book"/>
                      </a:endParaRPr>
                    </a:p>
                  </a:txBody>
                  <a:tcPr marL="0" marR="0" marT="87630" marB="0"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pPr marL="93980" marR="278765">
                        <a:lnSpc>
                          <a:spcPct val="112799"/>
                        </a:lnSpc>
                        <a:spcBef>
                          <a:spcPts val="61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Corporate</a:t>
                      </a:r>
                      <a:r>
                        <a:rPr sz="900" b="1" spc="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America</a:t>
                      </a:r>
                      <a:r>
                        <a:rPr sz="900" b="1" spc="5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Family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Credit</a:t>
                      </a:r>
                      <a:r>
                        <a:rPr sz="900" b="1" spc="5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Union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1-800-359-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1939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317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9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cafcu.org/frankcrum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317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LifeLock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1-800-416-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0599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317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9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frankcrum.excelsiorenroll.com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4930" marB="0">
                    <a:lnL w="317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MetLife</a:t>
                      </a:r>
                      <a:r>
                        <a:rPr sz="900" b="1" spc="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Law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1-800-8221-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6400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317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9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info.legalplans.com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317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945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Pet</a:t>
                      </a:r>
                      <a:r>
                        <a:rPr sz="90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Assure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1-800-891-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2565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317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9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petassure.centroll.com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317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TicketsatWork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1-800-331-</a:t>
                      </a:r>
                      <a:r>
                        <a:rPr sz="9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6483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317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spc="-10" dirty="0">
                          <a:solidFill>
                            <a:srgbClr val="009ADD"/>
                          </a:solidFill>
                          <a:latin typeface="Arial"/>
                          <a:cs typeface="Arial"/>
                        </a:rPr>
                        <a:t>ticketsatwork.com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317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8251" y="3976406"/>
            <a:ext cx="1737283" cy="95821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574032" y="2372194"/>
          <a:ext cx="5180965" cy="1308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 gridSpan="3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MONTHLY</a:t>
                      </a:r>
                      <a:r>
                        <a:rPr sz="900" b="1" spc="19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RATES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1239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Prescription 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Vet</a:t>
                      </a:r>
                      <a:r>
                        <a:rPr sz="95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Discount</a:t>
                      </a:r>
                      <a:r>
                        <a:rPr sz="95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Vet</a:t>
                      </a:r>
                      <a:r>
                        <a:rPr sz="95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Discount</a:t>
                      </a:r>
                      <a:r>
                        <a:rPr sz="95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95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Prescription</a:t>
                      </a:r>
                      <a:r>
                        <a:rPr sz="95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Plan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dog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cat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Unlimited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pets</a:t>
                      </a:r>
                      <a:r>
                        <a:rPr sz="950" b="1" spc="-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$8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950" b="1" spc="-3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pet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$12.50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Multiple</a:t>
                      </a:r>
                      <a:r>
                        <a:rPr sz="950" b="1" spc="-3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pets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Unlimited</a:t>
                      </a:r>
                      <a:r>
                        <a:rPr sz="95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pets</a:t>
                      </a:r>
                      <a:r>
                        <a:rPr sz="950" b="1" spc="-4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$16.50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7" y="0"/>
            <a:ext cx="10052685" cy="1299210"/>
          </a:xfrm>
          <a:custGeom>
            <a:avLst/>
            <a:gdLst/>
            <a:ahLst/>
            <a:cxnLst/>
            <a:rect l="l" t="t" r="r" b="b"/>
            <a:pathLst>
              <a:path w="10052685" h="1299210">
                <a:moveTo>
                  <a:pt x="10052392" y="0"/>
                </a:moveTo>
                <a:lnTo>
                  <a:pt x="0" y="0"/>
                </a:lnTo>
                <a:lnTo>
                  <a:pt x="0" y="1299006"/>
                </a:lnTo>
                <a:lnTo>
                  <a:pt x="10052392" y="1299006"/>
                </a:lnTo>
                <a:lnTo>
                  <a:pt x="10052392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0877" y="259977"/>
            <a:ext cx="7315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AETNA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5981" y="374718"/>
            <a:ext cx="750189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full-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(generally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averaging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week).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enrollment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our</a:t>
            </a:r>
            <a:r>
              <a:rPr sz="1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Aetna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Master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plan,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variety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included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insurance.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0837" y="1533933"/>
            <a:ext cx="2912745" cy="5090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ABOUT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AETNA</a:t>
            </a:r>
            <a:endParaRPr sz="1100">
              <a:latin typeface="Futura Std Book"/>
              <a:cs typeface="Futura Std Book"/>
            </a:endParaRPr>
          </a:p>
          <a:p>
            <a:pPr marL="12700" marR="215900">
              <a:lnSpc>
                <a:spcPct val="116700"/>
              </a:lnSpc>
              <a:spcBef>
                <a:spcPts val="110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founded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1853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 Hartford,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CT,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acquired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CVS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2018.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The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FrankCrum/Aetna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relationship</a:t>
            </a:r>
            <a:r>
              <a:rPr sz="10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was</a:t>
            </a:r>
            <a:r>
              <a:rPr sz="1000" spc="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established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1997.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"/>
              <a:cs typeface="Arial"/>
            </a:endParaRPr>
          </a:p>
          <a:p>
            <a:pPr marL="12700" marR="300990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estimated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39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million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people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rely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Aetna,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CVS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company,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make</a:t>
            </a:r>
            <a:endParaRPr sz="1000">
              <a:latin typeface="Arial"/>
              <a:cs typeface="Arial"/>
            </a:endParaRPr>
          </a:p>
          <a:p>
            <a:pPr marL="12700" marR="89535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decisions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about their health care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their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health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spending.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Every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day,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make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system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easier and more convenient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 our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clients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their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employees.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About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1.2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million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healthcare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professionals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700,000</a:t>
            </a:r>
            <a:r>
              <a:rPr sz="1000" b="1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PCPs and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specialists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5,700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hospitals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000">
              <a:latin typeface="Arial"/>
              <a:cs typeface="Arial"/>
            </a:endParaRPr>
          </a:p>
          <a:p>
            <a:pPr marL="2667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CREATE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AN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AETNA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ACCOUNT</a:t>
            </a:r>
            <a:endParaRPr sz="1100">
              <a:latin typeface="Futura Std Book"/>
              <a:cs typeface="Futura Std Book"/>
            </a:endParaRPr>
          </a:p>
          <a:p>
            <a:pPr marL="26670" marR="5080">
              <a:lnSpc>
                <a:spcPct val="116700"/>
              </a:lnSpc>
              <a:spcBef>
                <a:spcPts val="11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Aetna.com</a:t>
            </a:r>
            <a:r>
              <a:rPr sz="1000" spc="-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create 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 by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using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Number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security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number.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000">
              <a:latin typeface="Arial"/>
              <a:cs typeface="Arial"/>
            </a:endParaRPr>
          </a:p>
          <a:p>
            <a:pPr marL="26670" marR="131445">
              <a:lnSpc>
                <a:spcPct val="116700"/>
              </a:lnSpc>
            </a:pP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obtain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temporary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cards,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Secure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Portal,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order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new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cards,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change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primary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(PCP),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review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claims,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receive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tips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discounts.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6357" y="1823271"/>
            <a:ext cx="3282950" cy="1939289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4940" indent="-142240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Manage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right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phone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digital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card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details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specific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Track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spending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progress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toward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deductible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View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claims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in-network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near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Compare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cost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estimates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procedures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Receive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personalized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recommendations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help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6370" y="1533933"/>
            <a:ext cx="14541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AETNA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HEALTH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APP</a:t>
            </a:r>
            <a:endParaRPr sz="1100">
              <a:latin typeface="Futura Std Book"/>
              <a:cs typeface="Futura Std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8742" y="4438725"/>
            <a:ext cx="5603875" cy="291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" marR="27305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following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steps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search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such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network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physician,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specialist,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pharmacy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and/or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facility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DocFind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(applies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plans).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000">
              <a:latin typeface="Arial"/>
              <a:cs typeface="Arial"/>
            </a:endParaRPr>
          </a:p>
          <a:p>
            <a:pPr marL="203835" indent="-191135">
              <a:lnSpc>
                <a:spcPct val="100000"/>
              </a:lnSpc>
              <a:buClr>
                <a:srgbClr val="009ADD"/>
              </a:buClr>
              <a:buSzPct val="110000"/>
              <a:buFont typeface="Futura Std Book"/>
              <a:buAutoNum type="arabicPeriod"/>
              <a:tabLst>
                <a:tab pos="20383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Go</a:t>
            </a:r>
            <a:r>
              <a:rPr sz="1000" spc="1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  <a:hlinkClick r:id="rId2"/>
              </a:rPr>
              <a:t>https://www.aetna.com/individuals-families/find-a-doctor.html</a:t>
            </a:r>
            <a:endParaRPr sz="1000">
              <a:latin typeface="Arial"/>
              <a:cs typeface="Arial"/>
            </a:endParaRPr>
          </a:p>
          <a:p>
            <a:pPr marL="203835" marR="774700" indent="-191770">
              <a:lnSpc>
                <a:spcPts val="1200"/>
              </a:lnSpc>
              <a:spcBef>
                <a:spcPts val="819"/>
              </a:spcBef>
              <a:buClr>
                <a:srgbClr val="009ADD"/>
              </a:buClr>
              <a:buSzPct val="110000"/>
              <a:buFont typeface="Futura Std Book"/>
              <a:buAutoNum type="arabicPeriod"/>
              <a:tabLst>
                <a:tab pos="20383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Select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"Plan from 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employer" under 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"Don't have 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 account"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section.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also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account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already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established.</a:t>
            </a:r>
            <a:endParaRPr sz="1000">
              <a:latin typeface="Arial"/>
              <a:cs typeface="Arial"/>
            </a:endParaRPr>
          </a:p>
          <a:p>
            <a:pPr marL="203835" indent="-191135">
              <a:lnSpc>
                <a:spcPct val="100000"/>
              </a:lnSpc>
              <a:spcBef>
                <a:spcPts val="560"/>
              </a:spcBef>
              <a:buClr>
                <a:srgbClr val="009ADD"/>
              </a:buClr>
              <a:buSzPct val="110000"/>
              <a:buFont typeface="Futura Std Book"/>
              <a:buAutoNum type="arabicPeriod"/>
              <a:tabLst>
                <a:tab pos="20383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Select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name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type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under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common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searches</a:t>
            </a:r>
            <a:endParaRPr sz="1000">
              <a:latin typeface="Arial"/>
              <a:cs typeface="Arial"/>
            </a:endParaRPr>
          </a:p>
          <a:p>
            <a:pPr marL="203835" indent="-191135">
              <a:lnSpc>
                <a:spcPct val="100000"/>
              </a:lnSpc>
              <a:spcBef>
                <a:spcPts val="680"/>
              </a:spcBef>
              <a:buClr>
                <a:srgbClr val="009ADD"/>
              </a:buClr>
              <a:buSzPct val="110000"/>
              <a:buFont typeface="Futura Std Book"/>
              <a:buAutoNum type="arabicPeriod"/>
              <a:tabLst>
                <a:tab pos="20383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When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selecting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section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titled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“Aetna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Open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Plans”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review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following:</a:t>
            </a:r>
            <a:endParaRPr sz="1000">
              <a:latin typeface="Arial"/>
              <a:cs typeface="Arial"/>
            </a:endParaRPr>
          </a:p>
          <a:p>
            <a:pPr marL="437515" lvl="1" indent="-142875">
              <a:lnSpc>
                <a:spcPct val="100000"/>
              </a:lnSpc>
              <a:spcBef>
                <a:spcPts val="78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437515" algn="l"/>
              </a:tabLst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Managed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Choice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POS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(Open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Access)</a:t>
            </a:r>
            <a:endParaRPr sz="1000">
              <a:latin typeface="Arial"/>
              <a:cs typeface="Arial"/>
            </a:endParaRPr>
          </a:p>
          <a:p>
            <a:pPr marL="437515" lvl="1" indent="-142875">
              <a:lnSpc>
                <a:spcPct val="100000"/>
              </a:lnSpc>
              <a:spcBef>
                <a:spcPts val="8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437515" algn="l"/>
              </a:tabLst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Open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Choice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PPO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 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PPO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Plans</a:t>
            </a:r>
            <a:endParaRPr sz="1000">
              <a:latin typeface="Arial"/>
              <a:cs typeface="Arial"/>
            </a:endParaRPr>
          </a:p>
          <a:p>
            <a:pPr marL="441959" lvl="1" indent="-142240">
              <a:lnSpc>
                <a:spcPct val="100000"/>
              </a:lnSpc>
              <a:spcBef>
                <a:spcPts val="78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441959" algn="l"/>
              </a:tabLst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Elect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Choice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EPO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(Open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Access)</a:t>
            </a:r>
            <a:endParaRPr sz="1000">
              <a:latin typeface="Arial"/>
              <a:cs typeface="Arial"/>
            </a:endParaRPr>
          </a:p>
          <a:p>
            <a:pPr marL="441959" lvl="1" indent="-142240">
              <a:lnSpc>
                <a:spcPct val="100000"/>
              </a:lnSpc>
              <a:spcBef>
                <a:spcPts val="87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441959" algn="l"/>
              </a:tabLst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HMO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HMO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Plans</a:t>
            </a:r>
            <a:endParaRPr sz="1000">
              <a:latin typeface="Arial"/>
              <a:cs typeface="Arial"/>
            </a:endParaRPr>
          </a:p>
          <a:p>
            <a:pPr marL="441959" lvl="1" indent="-142240">
              <a:lnSpc>
                <a:spcPct val="100000"/>
              </a:lnSpc>
              <a:spcBef>
                <a:spcPts val="84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441959" algn="l"/>
              </a:tabLst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Value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Network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HMO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Value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Network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HMO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10806" y="4116579"/>
            <a:ext cx="17272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SEARCH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FOR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PROVIDER</a:t>
            </a:r>
            <a:endParaRPr sz="1100">
              <a:latin typeface="Futura Std Book"/>
              <a:cs typeface="Futura Std Boo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" y="0"/>
            <a:ext cx="10058400" cy="7772400"/>
            <a:chOff x="139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" y="1146936"/>
              <a:ext cx="3742093" cy="66254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9" y="0"/>
              <a:ext cx="10058400" cy="1143000"/>
            </a:xfrm>
            <a:custGeom>
              <a:avLst/>
              <a:gdLst/>
              <a:ahLst/>
              <a:cxnLst/>
              <a:rect l="l" t="t" r="r" b="b"/>
              <a:pathLst>
                <a:path w="10058400" h="1143000">
                  <a:moveTo>
                    <a:pt x="10058260" y="0"/>
                  </a:moveTo>
                  <a:lnTo>
                    <a:pt x="0" y="0"/>
                  </a:lnTo>
                  <a:lnTo>
                    <a:pt x="0" y="1142606"/>
                  </a:lnTo>
                  <a:lnTo>
                    <a:pt x="10058260" y="1142606"/>
                  </a:lnTo>
                  <a:lnTo>
                    <a:pt x="10058260" y="0"/>
                  </a:lnTo>
                  <a:close/>
                </a:path>
              </a:pathLst>
            </a:custGeom>
            <a:solidFill>
              <a:srgbClr val="009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154883" y="1961425"/>
            <a:ext cx="697865" cy="4914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42875" indent="-130175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42875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Vanguard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Fidelity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66990" y="1961425"/>
            <a:ext cx="1074420" cy="4914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35890" indent="-123189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3589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American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Funds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T.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Rowe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Price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04348" y="1961425"/>
            <a:ext cx="769620" cy="4914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42875" indent="-130175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42875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Investco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BlackRock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FRANKCRUM</a:t>
            </a:r>
            <a:r>
              <a:rPr spc="-45" dirty="0"/>
              <a:t> </a:t>
            </a:r>
            <a:r>
              <a:rPr dirty="0"/>
              <a:t>401K</a:t>
            </a:r>
            <a:r>
              <a:rPr spc="-40" dirty="0"/>
              <a:t> </a:t>
            </a:r>
            <a:r>
              <a:rPr spc="-20" dirty="0"/>
              <a:t>PLAN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54883" y="1402655"/>
            <a:ext cx="4632960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SLAVIC</a:t>
            </a:r>
            <a:r>
              <a:rPr sz="1100" b="1" spc="-6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INVESTMENT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OPTIONS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Mutual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funds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purchased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NAV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(no-load)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“open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architecture”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family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funds.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/>
              <a:t>Highly</a:t>
            </a:r>
            <a:r>
              <a:rPr spc="-5" dirty="0"/>
              <a:t> </a:t>
            </a:r>
            <a:r>
              <a:rPr dirty="0"/>
              <a:t>rated</a:t>
            </a:r>
            <a:r>
              <a:rPr spc="-5" dirty="0"/>
              <a:t> </a:t>
            </a:r>
            <a:r>
              <a:rPr dirty="0"/>
              <a:t>by</a:t>
            </a:r>
            <a:r>
              <a:rPr spc="-5" dirty="0"/>
              <a:t> </a:t>
            </a:r>
            <a:r>
              <a:rPr spc="-10" dirty="0"/>
              <a:t>Morningstar.</a:t>
            </a:r>
            <a:r>
              <a:rPr dirty="0"/>
              <a:t> Performance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prospect uses</a:t>
            </a:r>
            <a:r>
              <a:rPr spc="-5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online and</a:t>
            </a:r>
            <a:r>
              <a:rPr spc="-5" dirty="0"/>
              <a:t> </a:t>
            </a:r>
            <a:r>
              <a:rPr dirty="0"/>
              <a:t>on</a:t>
            </a:r>
            <a:r>
              <a:rPr spc="-5" dirty="0"/>
              <a:t> </a:t>
            </a:r>
            <a:r>
              <a:rPr dirty="0"/>
              <a:t>the app.</a:t>
            </a:r>
            <a:r>
              <a:rPr spc="-5" dirty="0"/>
              <a:t> </a:t>
            </a:r>
            <a:r>
              <a:rPr spc="-25" dirty="0"/>
              <a:t>Get </a:t>
            </a:r>
            <a:r>
              <a:rPr dirty="0"/>
              <a:t>daily</a:t>
            </a:r>
            <a:r>
              <a:rPr spc="-10" dirty="0"/>
              <a:t> </a:t>
            </a:r>
            <a:r>
              <a:rPr dirty="0"/>
              <a:t>valuation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online/app</a:t>
            </a:r>
            <a:r>
              <a:rPr spc="-10" dirty="0"/>
              <a:t> </a:t>
            </a:r>
            <a:r>
              <a:rPr dirty="0"/>
              <a:t>access.</a:t>
            </a:r>
            <a:r>
              <a:rPr spc="-10" dirty="0"/>
              <a:t> </a:t>
            </a:r>
            <a:r>
              <a:rPr dirty="0"/>
              <a:t>Investment</a:t>
            </a:r>
            <a:r>
              <a:rPr spc="-10" dirty="0"/>
              <a:t> </a:t>
            </a:r>
            <a:r>
              <a:rPr dirty="0"/>
              <a:t>advice</a:t>
            </a:r>
            <a:r>
              <a:rPr spc="-10" dirty="0"/>
              <a:t> </a:t>
            </a:r>
            <a:r>
              <a:rPr dirty="0"/>
              <a:t>(speak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an</a:t>
            </a:r>
            <a:r>
              <a:rPr spc="-10" dirty="0"/>
              <a:t> </a:t>
            </a:r>
            <a:r>
              <a:rPr dirty="0"/>
              <a:t>advisor).</a:t>
            </a:r>
            <a:r>
              <a:rPr spc="-5" dirty="0"/>
              <a:t> </a:t>
            </a:r>
            <a:r>
              <a:rPr dirty="0"/>
              <a:t>Email</a:t>
            </a:r>
            <a:r>
              <a:rPr spc="-10" dirty="0"/>
              <a:t> Express</a:t>
            </a:r>
          </a:p>
          <a:p>
            <a:pPr marL="12700" marR="78105">
              <a:lnSpc>
                <a:spcPct val="116700"/>
              </a:lnSpc>
            </a:pPr>
            <a:r>
              <a:rPr dirty="0"/>
              <a:t>-</a:t>
            </a:r>
            <a:r>
              <a:rPr spc="-10" dirty="0"/>
              <a:t> </a:t>
            </a:r>
            <a:r>
              <a:rPr dirty="0"/>
              <a:t>Participant</a:t>
            </a:r>
            <a:r>
              <a:rPr spc="-5" dirty="0"/>
              <a:t> </a:t>
            </a:r>
            <a:r>
              <a:rPr dirty="0"/>
              <a:t>account</a:t>
            </a:r>
            <a:r>
              <a:rPr spc="-5" dirty="0"/>
              <a:t> </a:t>
            </a:r>
            <a:r>
              <a:rPr dirty="0"/>
              <a:t>balances</a:t>
            </a:r>
            <a:r>
              <a:rPr spc="-5" dirty="0"/>
              <a:t> </a:t>
            </a:r>
            <a:r>
              <a:rPr spc="-10" dirty="0"/>
              <a:t>e-</a:t>
            </a:r>
            <a:r>
              <a:rPr dirty="0"/>
              <a:t>mailed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participant</a:t>
            </a:r>
            <a:r>
              <a:rPr spc="-5" dirty="0"/>
              <a:t> </a:t>
            </a:r>
            <a:r>
              <a:rPr dirty="0"/>
              <a:t>every</a:t>
            </a:r>
            <a:r>
              <a:rPr spc="-5" dirty="0"/>
              <a:t> </a:t>
            </a:r>
            <a:r>
              <a:rPr spc="-10" dirty="0"/>
              <a:t>Friday. Pre-</a:t>
            </a:r>
            <a:r>
              <a:rPr dirty="0"/>
              <a:t>allocation</a:t>
            </a:r>
            <a:r>
              <a:rPr spc="-5" dirty="0"/>
              <a:t> </a:t>
            </a:r>
            <a:r>
              <a:rPr spc="-10" dirty="0"/>
              <a:t>portfoli- </a:t>
            </a:r>
            <a:r>
              <a:rPr dirty="0"/>
              <a:t>os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make</a:t>
            </a:r>
            <a:r>
              <a:rPr spc="-10" dirty="0"/>
              <a:t> </a:t>
            </a:r>
            <a:r>
              <a:rPr dirty="0"/>
              <a:t>investing</a:t>
            </a:r>
            <a:r>
              <a:rPr spc="-10" dirty="0"/>
              <a:t> </a:t>
            </a:r>
            <a:r>
              <a:rPr dirty="0"/>
              <a:t>easy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optional</a:t>
            </a:r>
            <a:r>
              <a:rPr spc="-10" dirty="0"/>
              <a:t> </a:t>
            </a:r>
            <a:r>
              <a:rPr dirty="0"/>
              <a:t>to</a:t>
            </a:r>
            <a:r>
              <a:rPr spc="-10" dirty="0"/>
              <a:t> </a:t>
            </a:r>
            <a:r>
              <a:rPr dirty="0"/>
              <a:t>all</a:t>
            </a:r>
            <a:r>
              <a:rPr spc="-10" dirty="0"/>
              <a:t> </a:t>
            </a:r>
            <a:r>
              <a:rPr dirty="0"/>
              <a:t>participants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.25%</a:t>
            </a:r>
            <a:r>
              <a:rPr spc="-10" dirty="0"/>
              <a:t> annually.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pc="-10" dirty="0"/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ABSOLUTE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FEE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TRANSPARENCY</a:t>
            </a:r>
            <a:endParaRPr sz="1100">
              <a:latin typeface="Futura Std Book"/>
              <a:cs typeface="Futura Std Book"/>
            </a:endParaRPr>
          </a:p>
          <a:p>
            <a:pPr marL="12700" marR="41910">
              <a:lnSpc>
                <a:spcPct val="116700"/>
              </a:lnSpc>
              <a:spcBef>
                <a:spcPts val="844"/>
              </a:spcBef>
            </a:pPr>
            <a:r>
              <a:rPr dirty="0"/>
              <a:t>The</a:t>
            </a:r>
            <a:r>
              <a:rPr spc="-10" dirty="0"/>
              <a:t> </a:t>
            </a:r>
            <a:r>
              <a:rPr dirty="0"/>
              <a:t>participant</a:t>
            </a:r>
            <a:r>
              <a:rPr spc="-10" dirty="0"/>
              <a:t> </a:t>
            </a:r>
            <a:r>
              <a:rPr dirty="0"/>
              <a:t>servicing</a:t>
            </a:r>
            <a:r>
              <a:rPr spc="-10" dirty="0"/>
              <a:t> </a:t>
            </a:r>
            <a:r>
              <a:rPr dirty="0"/>
              <a:t>fees</a:t>
            </a:r>
            <a:r>
              <a:rPr spc="-10" dirty="0"/>
              <a:t> </a:t>
            </a:r>
            <a:r>
              <a:rPr dirty="0"/>
              <a:t>are</a:t>
            </a:r>
            <a:r>
              <a:rPr spc="-5" dirty="0"/>
              <a:t> </a:t>
            </a:r>
            <a:r>
              <a:rPr dirty="0"/>
              <a:t>disclosed</a:t>
            </a:r>
            <a:r>
              <a:rPr spc="-10" dirty="0"/>
              <a:t> </a:t>
            </a:r>
            <a:r>
              <a:rPr dirty="0"/>
              <a:t>as</a:t>
            </a:r>
            <a:r>
              <a:rPr spc="-1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dirty="0"/>
              <a:t>line</a:t>
            </a:r>
            <a:r>
              <a:rPr spc="-5" dirty="0"/>
              <a:t> </a:t>
            </a:r>
            <a:r>
              <a:rPr dirty="0"/>
              <a:t>item</a:t>
            </a:r>
            <a:r>
              <a:rPr spc="-10" dirty="0"/>
              <a:t> </a:t>
            </a:r>
            <a:r>
              <a:rPr dirty="0"/>
              <a:t>on</a:t>
            </a:r>
            <a:r>
              <a:rPr spc="-10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participant’s</a:t>
            </a:r>
            <a:r>
              <a:rPr spc="-10" dirty="0"/>
              <a:t> </a:t>
            </a:r>
            <a:r>
              <a:rPr dirty="0"/>
              <a:t>statement.</a:t>
            </a:r>
            <a:r>
              <a:rPr spc="-5" dirty="0"/>
              <a:t> </a:t>
            </a:r>
            <a:r>
              <a:rPr spc="-20" dirty="0"/>
              <a:t>Fees </a:t>
            </a:r>
            <a:r>
              <a:rPr dirty="0"/>
              <a:t>are not “hidden” in the investment returns. </a:t>
            </a:r>
            <a:r>
              <a:rPr spc="-10" dirty="0"/>
              <a:t>12b-</a:t>
            </a:r>
            <a:r>
              <a:rPr dirty="0"/>
              <a:t>1 fees paid to Slavic401k.com are </a:t>
            </a:r>
            <a:r>
              <a:rPr spc="-10" dirty="0"/>
              <a:t>credited </a:t>
            </a:r>
            <a:r>
              <a:rPr dirty="0"/>
              <a:t>back</a:t>
            </a:r>
            <a:r>
              <a:rPr spc="-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the individual</a:t>
            </a:r>
            <a:r>
              <a:rPr spc="-5" dirty="0"/>
              <a:t> </a:t>
            </a:r>
            <a:r>
              <a:rPr dirty="0"/>
              <a:t>participants</a:t>
            </a:r>
            <a:r>
              <a:rPr spc="-5" dirty="0"/>
              <a:t> </a:t>
            </a:r>
            <a:r>
              <a:rPr dirty="0"/>
              <a:t>that own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fund.</a:t>
            </a:r>
            <a:r>
              <a:rPr spc="-20" dirty="0"/>
              <a:t> </a:t>
            </a:r>
            <a:r>
              <a:rPr dirty="0"/>
              <a:t>This</a:t>
            </a:r>
            <a:r>
              <a:rPr spc="-5" dirty="0"/>
              <a:t> </a:t>
            </a:r>
            <a:r>
              <a:rPr dirty="0"/>
              <a:t>ensures</a:t>
            </a:r>
            <a:r>
              <a:rPr spc="-5" dirty="0"/>
              <a:t> </a:t>
            </a:r>
            <a:r>
              <a:rPr dirty="0"/>
              <a:t>absolute objectivity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spc="-20" dirty="0"/>
              <a:t>fund </a:t>
            </a:r>
            <a:r>
              <a:rPr spc="-10" dirty="0"/>
              <a:t>recommendations.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pc="-10" dirty="0"/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ELIGIBILITY</a:t>
            </a:r>
            <a:endParaRPr sz="1100">
              <a:latin typeface="Futura Std Book"/>
              <a:cs typeface="Futura Std Book"/>
            </a:endParaRPr>
          </a:p>
          <a:p>
            <a:pPr marL="37465" marR="156210" algn="just">
              <a:lnSpc>
                <a:spcPct val="116700"/>
              </a:lnSpc>
              <a:spcBef>
                <a:spcPts val="944"/>
              </a:spcBef>
            </a:pPr>
            <a:r>
              <a:rPr dirty="0"/>
              <a:t>After</a:t>
            </a:r>
            <a:r>
              <a:rPr spc="-10" dirty="0"/>
              <a:t> </a:t>
            </a:r>
            <a:r>
              <a:rPr dirty="0"/>
              <a:t>satisfying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service</a:t>
            </a:r>
            <a:r>
              <a:rPr spc="-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age</a:t>
            </a:r>
            <a:r>
              <a:rPr spc="-5" dirty="0"/>
              <a:t> </a:t>
            </a:r>
            <a:r>
              <a:rPr dirty="0"/>
              <a:t>requirements,</a:t>
            </a:r>
            <a:r>
              <a:rPr spc="-5" dirty="0"/>
              <a:t> </a:t>
            </a:r>
            <a:r>
              <a:rPr dirty="0"/>
              <a:t>you</a:t>
            </a:r>
            <a:r>
              <a:rPr spc="-10" dirty="0"/>
              <a:t> </a:t>
            </a:r>
            <a:r>
              <a:rPr dirty="0"/>
              <a:t>may</a:t>
            </a:r>
            <a:r>
              <a:rPr spc="-5" dirty="0"/>
              <a:t> </a:t>
            </a:r>
            <a:r>
              <a:rPr dirty="0"/>
              <a:t>enter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plan</a:t>
            </a:r>
            <a:r>
              <a:rPr spc="-5" dirty="0"/>
              <a:t> </a:t>
            </a:r>
            <a:r>
              <a:rPr dirty="0"/>
              <a:t>upon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</a:t>
            </a:r>
            <a:r>
              <a:rPr dirty="0"/>
              <a:t>first</a:t>
            </a:r>
            <a:r>
              <a:rPr spc="-5" dirty="0"/>
              <a:t> </a:t>
            </a:r>
            <a:r>
              <a:rPr spc="-25" dirty="0"/>
              <a:t>day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the quarter (January</a:t>
            </a:r>
            <a:r>
              <a:rPr spc="-5" dirty="0"/>
              <a:t> </a:t>
            </a:r>
            <a:r>
              <a:rPr dirty="0"/>
              <a:t>1,</a:t>
            </a:r>
            <a:r>
              <a:rPr spc="-55" dirty="0"/>
              <a:t> </a:t>
            </a:r>
            <a:r>
              <a:rPr dirty="0"/>
              <a:t>April 1, July</a:t>
            </a:r>
            <a:r>
              <a:rPr spc="-5" dirty="0"/>
              <a:t> </a:t>
            </a:r>
            <a:r>
              <a:rPr dirty="0"/>
              <a:t>1, and October 1).</a:t>
            </a:r>
            <a:r>
              <a:rPr spc="-25" dirty="0"/>
              <a:t> </a:t>
            </a:r>
            <a:r>
              <a:rPr dirty="0"/>
              <a:t>The minimum age for</a:t>
            </a:r>
            <a:r>
              <a:rPr spc="-5" dirty="0"/>
              <a:t> </a:t>
            </a:r>
            <a:r>
              <a:rPr spc="-10" dirty="0"/>
              <a:t>participation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18.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minimum</a:t>
            </a:r>
            <a:r>
              <a:rPr spc="-10" dirty="0"/>
              <a:t> </a:t>
            </a:r>
            <a:r>
              <a:rPr dirty="0"/>
              <a:t>service</a:t>
            </a:r>
            <a:r>
              <a:rPr spc="-10" dirty="0"/>
              <a:t> </a:t>
            </a:r>
            <a:r>
              <a:rPr dirty="0"/>
              <a:t>for</a:t>
            </a:r>
            <a:r>
              <a:rPr spc="-10" dirty="0"/>
              <a:t> </a:t>
            </a:r>
            <a:r>
              <a:rPr dirty="0"/>
              <a:t>participation</a:t>
            </a:r>
            <a:r>
              <a:rPr spc="-10" dirty="0"/>
              <a:t> </a:t>
            </a:r>
            <a:r>
              <a:rPr dirty="0"/>
              <a:t>is</a:t>
            </a:r>
            <a:r>
              <a:rPr spc="-10" dirty="0"/>
              <a:t> </a:t>
            </a:r>
            <a:r>
              <a:rPr dirty="0"/>
              <a:t>3</a:t>
            </a:r>
            <a:r>
              <a:rPr spc="-10" dirty="0"/>
              <a:t> </a:t>
            </a:r>
            <a:r>
              <a:rPr dirty="0"/>
              <a:t>months</a:t>
            </a:r>
            <a:r>
              <a:rPr spc="-1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250</a:t>
            </a:r>
            <a:r>
              <a:rPr spc="-10" dirty="0"/>
              <a:t> hours.</a:t>
            </a: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195267" y="5956871"/>
          <a:ext cx="5607685" cy="1307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3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PARTICIPANT</a:t>
                      </a:r>
                      <a:r>
                        <a:rPr sz="900" b="1" spc="26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Futura Std Book"/>
                          <a:cs typeface="Futura Std Book"/>
                        </a:rPr>
                        <a:t>COSTS</a:t>
                      </a:r>
                      <a:endParaRPr sz="900">
                        <a:latin typeface="Futura Std Book"/>
                        <a:cs typeface="Futura Std Book"/>
                      </a:endParaRPr>
                    </a:p>
                  </a:txBody>
                  <a:tcPr marL="0" marR="0" marT="11176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  <a:solidFill>
                      <a:srgbClr val="A1D4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Non-Prorated</a:t>
                      </a:r>
                      <a:r>
                        <a:rPr sz="95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Administration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740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$28</a:t>
                      </a:r>
                      <a:r>
                        <a:rPr sz="950" b="1" spc="-5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Annually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($7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deducted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account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sz="95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quarter)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9398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Loan 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Fee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$75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One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time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set-up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$16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annual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loan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maintenance</a:t>
                      </a: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fee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8572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295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Distributions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95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$40</a:t>
                      </a:r>
                      <a:endParaRPr sz="95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490997" y="1628165"/>
          <a:ext cx="4264660" cy="1596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47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Aetna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Phone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Number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1-866-551-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6664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52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T w="6350">
                      <a:solidFill>
                        <a:srgbClr val="66666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Pharmacy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1-888-792-</a:t>
                      </a:r>
                      <a:r>
                        <a:rPr sz="1000" b="1" spc="-2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3862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TDD</a:t>
                      </a:r>
                      <a:r>
                        <a:rPr sz="900" b="1" spc="-1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hearing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speech</a:t>
                      </a:r>
                      <a:r>
                        <a:rPr sz="9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impaired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000" b="1" spc="-25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711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794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Website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Aetna.com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solidFill>
                      <a:srgbClr val="A1D45D">
                        <a:alpha val="1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895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Teladoc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6350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1-855-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Teladoc</a:t>
                      </a:r>
                      <a:r>
                        <a:rPr sz="1000" b="1" spc="-4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(835-</a:t>
                      </a:r>
                      <a:r>
                        <a:rPr sz="1000" b="1" spc="-10" dirty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2362)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048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6350">
                      <a:solidFill>
                        <a:srgbClr val="666666"/>
                      </a:solidFill>
                      <a:prstDash val="solid"/>
                    </a:lnR>
                    <a:lnB w="6350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object 3"/>
          <p:cNvGrpSpPr/>
          <p:nvPr/>
        </p:nvGrpSpPr>
        <p:grpSpPr>
          <a:xfrm>
            <a:off x="2273" y="0"/>
            <a:ext cx="10056495" cy="7772400"/>
            <a:chOff x="2273" y="0"/>
            <a:chExt cx="10056495" cy="7772400"/>
          </a:xfrm>
        </p:grpSpPr>
        <p:sp>
          <p:nvSpPr>
            <p:cNvPr id="4" name="object 4"/>
            <p:cNvSpPr/>
            <p:nvPr/>
          </p:nvSpPr>
          <p:spPr>
            <a:xfrm>
              <a:off x="2273" y="0"/>
              <a:ext cx="10056495" cy="1299210"/>
            </a:xfrm>
            <a:custGeom>
              <a:avLst/>
              <a:gdLst/>
              <a:ahLst/>
              <a:cxnLst/>
              <a:rect l="l" t="t" r="r" b="b"/>
              <a:pathLst>
                <a:path w="10056495" h="1299210">
                  <a:moveTo>
                    <a:pt x="10056126" y="0"/>
                  </a:moveTo>
                  <a:lnTo>
                    <a:pt x="0" y="0"/>
                  </a:lnTo>
                  <a:lnTo>
                    <a:pt x="0" y="1299006"/>
                  </a:lnTo>
                  <a:lnTo>
                    <a:pt x="10056126" y="1299006"/>
                  </a:lnTo>
                  <a:lnTo>
                    <a:pt x="10056126" y="0"/>
                  </a:lnTo>
                  <a:close/>
                </a:path>
              </a:pathLst>
            </a:custGeom>
            <a:solidFill>
              <a:srgbClr val="009A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3" y="1299006"/>
              <a:ext cx="5168760" cy="647339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7145" y="247277"/>
            <a:ext cx="7315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AETNA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62236" y="362018"/>
            <a:ext cx="748601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insurance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eligible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who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working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full-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time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(generally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averaging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hours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week).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Below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benefits.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2517" y="3447985"/>
            <a:ext cx="3973829" cy="4035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ADDITIONAL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BENEFITS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AVAILABLE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WHEN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YOU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ENROLL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IN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AETNA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MASTER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PLAN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(WHERE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APPLICABLE)</a:t>
            </a:r>
            <a:endParaRPr sz="1100">
              <a:latin typeface="Futura Std Book"/>
              <a:cs typeface="Futura Std Book"/>
            </a:endParaRPr>
          </a:p>
          <a:p>
            <a:pPr marL="160020" indent="-142875">
              <a:lnSpc>
                <a:spcPct val="100000"/>
              </a:lnSpc>
              <a:spcBef>
                <a:spcPts val="81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Advocate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Additional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Fees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Apply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EAP+Work/Life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Additional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Fees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Apply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Basic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$10K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Metlife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19"/>
              </a:spcBef>
              <a:buClr>
                <a:srgbClr val="009ADD"/>
              </a:buClr>
              <a:buFont typeface="Futura Std Book"/>
              <a:buChar char="•"/>
            </a:pPr>
            <a:endParaRPr sz="1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ADDITIONAL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AETNA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MEMBER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BENEFITS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-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AT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NO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COST</a:t>
            </a:r>
            <a:endParaRPr sz="1100">
              <a:latin typeface="Futura Std Book"/>
              <a:cs typeface="Futura Std Book"/>
            </a:endParaRPr>
          </a:p>
          <a:p>
            <a:pPr marL="160020" indent="-142875">
              <a:lnSpc>
                <a:spcPct val="100000"/>
              </a:lnSpc>
              <a:spcBef>
                <a:spcPts val="10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AbleTo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Simple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Steps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Healthier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Maternity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Program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Informed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Line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CVS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MinuteClinic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CVS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HealthHUB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Teladoc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COVID-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19</a:t>
            </a:r>
            <a:r>
              <a:rPr sz="1000" spc="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Resources</a:t>
            </a:r>
            <a:endParaRPr sz="1000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8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500" baseline="5555" dirty="0">
                <a:solidFill>
                  <a:srgbClr val="666666"/>
                </a:solidFill>
                <a:latin typeface="Arial"/>
                <a:cs typeface="Arial"/>
              </a:rPr>
              <a:t>CVS</a:t>
            </a:r>
            <a:r>
              <a:rPr sz="1500" spc="-37" baseline="55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5555" dirty="0">
                <a:solidFill>
                  <a:srgbClr val="666666"/>
                </a:solidFill>
                <a:latin typeface="Arial"/>
                <a:cs typeface="Arial"/>
              </a:rPr>
              <a:t>Virtual</a:t>
            </a:r>
            <a:r>
              <a:rPr sz="1500" spc="-30" baseline="55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5555" dirty="0">
                <a:solidFill>
                  <a:srgbClr val="666666"/>
                </a:solidFill>
                <a:latin typeface="Arial"/>
                <a:cs typeface="Arial"/>
              </a:rPr>
              <a:t>Primary</a:t>
            </a:r>
            <a:r>
              <a:rPr sz="1500" spc="-30" baseline="5555" dirty="0">
                <a:solidFill>
                  <a:srgbClr val="666666"/>
                </a:solidFill>
                <a:latin typeface="Arial"/>
                <a:cs typeface="Arial"/>
              </a:rPr>
              <a:t> Care</a:t>
            </a:r>
            <a:endParaRPr sz="1500" baseline="5555">
              <a:latin typeface="Arial"/>
              <a:cs typeface="Arial"/>
            </a:endParaRPr>
          </a:p>
          <a:p>
            <a:pPr marL="160020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60020" algn="l"/>
              </a:tabLst>
            </a:pPr>
            <a:r>
              <a:rPr sz="1500" baseline="5555" dirty="0">
                <a:solidFill>
                  <a:srgbClr val="666666"/>
                </a:solidFill>
                <a:latin typeface="Arial"/>
                <a:cs typeface="Arial"/>
              </a:rPr>
              <a:t>CVS</a:t>
            </a:r>
            <a:r>
              <a:rPr sz="1500" spc="-22" baseline="55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5555" dirty="0">
                <a:solidFill>
                  <a:srgbClr val="666666"/>
                </a:solidFill>
                <a:latin typeface="Arial"/>
                <a:cs typeface="Arial"/>
              </a:rPr>
              <a:t>Virtual</a:t>
            </a:r>
            <a:r>
              <a:rPr sz="1500" spc="-22" baseline="55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5555" dirty="0">
                <a:solidFill>
                  <a:srgbClr val="666666"/>
                </a:solidFill>
                <a:latin typeface="Arial"/>
                <a:cs typeface="Arial"/>
              </a:rPr>
              <a:t>Care</a:t>
            </a:r>
            <a:r>
              <a:rPr sz="1500" spc="-22" baseline="55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spc="-15" baseline="5555" dirty="0">
                <a:solidFill>
                  <a:srgbClr val="666666"/>
                </a:solidFill>
                <a:latin typeface="Arial"/>
                <a:cs typeface="Arial"/>
              </a:rPr>
              <a:t>(Telehealth)</a:t>
            </a:r>
            <a:endParaRPr sz="1500" baseline="5555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73" y="0"/>
            <a:ext cx="10053955" cy="1299210"/>
          </a:xfrm>
          <a:custGeom>
            <a:avLst/>
            <a:gdLst/>
            <a:ahLst/>
            <a:cxnLst/>
            <a:rect l="l" t="t" r="r" b="b"/>
            <a:pathLst>
              <a:path w="10053955" h="1299210">
                <a:moveTo>
                  <a:pt x="10053726" y="0"/>
                </a:moveTo>
                <a:lnTo>
                  <a:pt x="0" y="0"/>
                </a:lnTo>
                <a:lnTo>
                  <a:pt x="0" y="1299006"/>
                </a:lnTo>
                <a:lnTo>
                  <a:pt x="10053726" y="1299006"/>
                </a:lnTo>
                <a:lnTo>
                  <a:pt x="10053726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9552" y="183777"/>
            <a:ext cx="2029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HEALTH</a:t>
            </a:r>
            <a:r>
              <a:rPr spc="-80" dirty="0"/>
              <a:t> </a:t>
            </a:r>
            <a:r>
              <a:rPr spc="-10" dirty="0"/>
              <a:t>ADVOCATE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539" y="1522438"/>
            <a:ext cx="3654425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HEALTH</a:t>
            </a:r>
            <a:r>
              <a:rPr sz="1100" b="1" spc="-5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ADVOCACY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7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Advocate,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unlimited,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confidential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Personal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Advocate who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 get to 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bottom of a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wide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variety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 healthcare and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insurance-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related issues, no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matter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how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takes.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945" y="2823579"/>
            <a:ext cx="3669029" cy="432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YOUR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PERSONAL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HEALTH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ADVOCATE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CAN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HELP:</a:t>
            </a:r>
            <a:endParaRPr sz="1100">
              <a:latin typeface="Futura Std Book"/>
              <a:cs typeface="Futura Std Book"/>
            </a:endParaRPr>
          </a:p>
          <a:p>
            <a:pPr marL="172720" marR="589915" indent="-141605">
              <a:lnSpc>
                <a:spcPct val="125000"/>
              </a:lnSpc>
              <a:spcBef>
                <a:spcPts val="745"/>
              </a:spcBef>
              <a:buSzPct val="110000"/>
              <a:buFont typeface="Futura Std Book"/>
              <a:buChar char="•"/>
              <a:tabLst>
                <a:tab pos="172720" algn="l"/>
                <a:tab pos="173990" algn="l"/>
              </a:tabLst>
            </a:pPr>
            <a:r>
              <a:rPr sz="1000" b="1" dirty="0">
                <a:solidFill>
                  <a:srgbClr val="009ADD"/>
                </a:solidFill>
                <a:latin typeface="Arial"/>
                <a:cs typeface="Arial"/>
              </a:rPr>
              <a:t>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right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doctors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hospitals;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schedule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tests,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appointments;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secure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second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opinions</a:t>
            </a:r>
            <a:endParaRPr sz="1000">
              <a:latin typeface="Arial"/>
              <a:cs typeface="Arial"/>
            </a:endParaRPr>
          </a:p>
          <a:p>
            <a:pPr marL="172720" marR="18415" indent="-141605">
              <a:lnSpc>
                <a:spcPct val="125000"/>
              </a:lnSpc>
              <a:buClr>
                <a:srgbClr val="009ADD"/>
              </a:buClr>
              <a:buSzPct val="110000"/>
              <a:buFont typeface="Futura Std Book"/>
              <a:buChar char="•"/>
              <a:tabLst>
                <a:tab pos="1727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Explain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coverage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conditions;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research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the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latest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treatments</a:t>
            </a:r>
            <a:endParaRPr sz="1000">
              <a:latin typeface="Arial"/>
              <a:cs typeface="Arial"/>
            </a:endParaRPr>
          </a:p>
          <a:p>
            <a:pPr marL="173990" indent="-142240">
              <a:lnSpc>
                <a:spcPct val="100000"/>
              </a:lnSpc>
              <a:spcBef>
                <a:spcPts val="3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7399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Resolve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billing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claims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issues;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locate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eldercare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5"/>
              </a:spcBef>
              <a:buClr>
                <a:srgbClr val="009ADD"/>
              </a:buClr>
              <a:buFont typeface="Futura Std Book"/>
              <a:buChar char="•"/>
            </a:pPr>
            <a:endParaRPr sz="10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EAP+WORK/LIFE</a:t>
            </a:r>
            <a:endParaRPr sz="1100">
              <a:latin typeface="Futura Std Book"/>
              <a:cs typeface="Futura Std Book"/>
            </a:endParaRPr>
          </a:p>
          <a:p>
            <a:pPr marL="17780" marR="63500" indent="-635">
              <a:lnSpc>
                <a:spcPct val="116700"/>
              </a:lnSpc>
              <a:spcBef>
                <a:spcPts val="750"/>
              </a:spcBef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Employee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Assistance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Work/Life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provides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confidential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person,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phone,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secure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video)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Licensed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Professional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Counselors,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wide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range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personal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issues.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also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have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Work/Life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Specialists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achieving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better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work/life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balance.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crisis,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emergency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available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24/7.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30"/>
              </a:spcBef>
            </a:pPr>
            <a:endParaRPr sz="1000">
              <a:latin typeface="Arial"/>
              <a:cs typeface="Arial"/>
            </a:endParaRPr>
          </a:p>
          <a:p>
            <a:pPr marL="12700" marR="307975">
              <a:lnSpc>
                <a:spcPct val="1061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GET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HELP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24/7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WITH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PERSONAL,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FAMILY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AND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WORK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ISSUES:</a:t>
            </a:r>
            <a:endParaRPr sz="1100">
              <a:latin typeface="Futura Std Book"/>
              <a:cs typeface="Futura Std Book"/>
            </a:endParaRPr>
          </a:p>
          <a:p>
            <a:pPr marL="153670" marR="5080" indent="-141605">
              <a:lnSpc>
                <a:spcPct val="125000"/>
              </a:lnSpc>
              <a:spcBef>
                <a:spcPts val="745"/>
              </a:spcBef>
              <a:buSzPct val="110000"/>
              <a:buFont typeface="Futura Std Book"/>
              <a:buChar char="•"/>
              <a:tabLst>
                <a:tab pos="153670" algn="l"/>
                <a:tab pos="154940" algn="l"/>
              </a:tabLst>
            </a:pPr>
            <a:r>
              <a:rPr sz="1000" b="1" dirty="0">
                <a:solidFill>
                  <a:srgbClr val="009ADD"/>
                </a:solidFill>
                <a:latin typeface="Arial"/>
                <a:cs typeface="Arial"/>
              </a:rPr>
              <a:t>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Grief,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loss,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depression;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relationship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issues,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divorce;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new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baby,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adoption,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eldercare;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addiction,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eating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disorders,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mental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illness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  <a:buClr>
                <a:srgbClr val="009ADD"/>
              </a:buClr>
              <a:buFont typeface="Futura Std Book"/>
              <a:buChar char="•"/>
            </a:pP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Financial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legal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issues,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retirement,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identity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theft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3126" y="1477336"/>
            <a:ext cx="2324100" cy="5969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Phone:</a:t>
            </a:r>
            <a:r>
              <a:rPr sz="1000" b="1" spc="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866-799-</a:t>
            </a:r>
            <a:r>
              <a:rPr sz="1000" spc="-20" dirty="0">
                <a:solidFill>
                  <a:srgbClr val="009ADD"/>
                </a:solidFill>
                <a:latin typeface="Arial"/>
                <a:cs typeface="Arial"/>
              </a:rPr>
              <a:t>2728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Email:</a:t>
            </a:r>
            <a:r>
              <a:rPr sz="1000" b="1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  <a:hlinkClick r:id="rId2"/>
              </a:rPr>
              <a:t>Answers@HealthAdvocate.com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Website: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HealthAdvocate.com/members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5820" y="2366881"/>
            <a:ext cx="5602579" cy="540551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97347" y="286896"/>
            <a:ext cx="681609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Advocate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offers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broad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spectrum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integrated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make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easier,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cost-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get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people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fully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engaged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well-being.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It’s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eligible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employees,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spouses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domestic</a:t>
            </a:r>
            <a:r>
              <a:rPr sz="1000" spc="5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partners, dependent children, parents and parents-in-law.</a:t>
            </a:r>
            <a:r>
              <a:rPr sz="1000" spc="2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This advocacy service is</a:t>
            </a:r>
            <a:r>
              <a:rPr sz="10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 employer paid benefit 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fees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apply.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643" y="4234853"/>
            <a:ext cx="3089236" cy="298058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0058400" cy="1299210"/>
          </a:xfrm>
          <a:custGeom>
            <a:avLst/>
            <a:gdLst/>
            <a:ahLst/>
            <a:cxnLst/>
            <a:rect l="l" t="t" r="r" b="b"/>
            <a:pathLst>
              <a:path w="10058400" h="1299210">
                <a:moveTo>
                  <a:pt x="10058400" y="0"/>
                </a:moveTo>
                <a:lnTo>
                  <a:pt x="0" y="0"/>
                </a:lnTo>
                <a:lnTo>
                  <a:pt x="0" y="1299006"/>
                </a:lnTo>
                <a:lnTo>
                  <a:pt x="10058400" y="1299006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333" y="285377"/>
            <a:ext cx="7315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AETNA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28006" y="526584"/>
            <a:ext cx="16002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member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benefits.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6901" y="1611338"/>
            <a:ext cx="3145790" cy="244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TELADOC</a:t>
            </a:r>
            <a:endParaRPr sz="1100">
              <a:latin typeface="Futura Std Book"/>
              <a:cs typeface="Futura Std Book"/>
            </a:endParaRPr>
          </a:p>
          <a:p>
            <a:pPr marL="12700" marR="195580">
              <a:lnSpc>
                <a:spcPct val="116700"/>
              </a:lnSpc>
              <a:spcBef>
                <a:spcPts val="7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quality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healthcare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from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comfort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home,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during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lunch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break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while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traveling.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Teladoc®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affordable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option.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convenient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Teladoc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through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mobile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Schedule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doctor’s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visit,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manage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history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order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prescriptions.</a:t>
            </a:r>
            <a:r>
              <a:rPr sz="1000" spc="-7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Available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Apple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Store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Google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Play.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3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free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service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additional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copayments/fees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apply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based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Phone:</a:t>
            </a:r>
            <a:r>
              <a:rPr sz="1000" b="1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1-855-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Teladoc</a:t>
            </a:r>
            <a:r>
              <a:rPr sz="1000" spc="-20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(835-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2362)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Website:</a:t>
            </a:r>
            <a:r>
              <a:rPr sz="1000" b="1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Teladoc.com/Aetna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0214" y="1611331"/>
            <a:ext cx="1906270" cy="960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CVS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PHARMACY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BENEFITS</a:t>
            </a:r>
            <a:endParaRPr sz="1100">
              <a:latin typeface="Futura Std Book"/>
              <a:cs typeface="Futura Std Book"/>
            </a:endParaRPr>
          </a:p>
          <a:p>
            <a:pPr marL="155575" indent="-142875">
              <a:lnSpc>
                <a:spcPct val="100000"/>
              </a:lnSpc>
              <a:spcBef>
                <a:spcPts val="11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MinuteClinic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HealthHUB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57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CVS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Virtual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Care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9866" y="2793503"/>
            <a:ext cx="4848225" cy="283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AETNA</a:t>
            </a:r>
            <a:r>
              <a:rPr sz="1100" b="1" spc="-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MAVEN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MATERNITY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PROGRAM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Joining is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Easy!</a:t>
            </a:r>
            <a:endParaRPr sz="1000">
              <a:latin typeface="Arial"/>
              <a:cs typeface="Arial"/>
            </a:endParaRPr>
          </a:p>
          <a:p>
            <a:pPr marL="12700" marR="534670">
              <a:lnSpc>
                <a:spcPct val="116700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program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included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benefits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insurance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plan.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extra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cost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000">
              <a:latin typeface="Arial"/>
              <a:cs typeface="Arial"/>
            </a:endParaRPr>
          </a:p>
          <a:p>
            <a:pPr marL="24765" marR="1943735" indent="-12065">
              <a:lnSpc>
                <a:spcPct val="101299"/>
              </a:lnSpc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you're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member,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 call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1-800-272-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3531</a:t>
            </a:r>
            <a:r>
              <a:rPr sz="1000" spc="-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visit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  <a:hlinkClick r:id="rId3"/>
              </a:rPr>
              <a:t>https://www.mavenclinic.com/maven-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  <a:hlinkClick r:id="rId3"/>
              </a:rPr>
              <a:t>enrollment/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INFORMED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HEALTH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LINE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speak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line-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registered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nurse 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anytime,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1-800-556-1555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get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through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challenging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time,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opened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crisis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response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lines.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Call:</a:t>
            </a:r>
            <a:r>
              <a:rPr sz="1000" b="1" spc="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1-800-327-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2386</a:t>
            </a:r>
            <a:r>
              <a:rPr sz="1000" spc="20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(TTY:711)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b="1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Nurse Line</a:t>
            </a:r>
            <a:r>
              <a:rPr sz="1000" b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1-800-556-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1555</a:t>
            </a:r>
            <a:r>
              <a:rPr sz="1000" spc="-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(TTY:711)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1319530"/>
          </a:xfrm>
          <a:custGeom>
            <a:avLst/>
            <a:gdLst/>
            <a:ahLst/>
            <a:cxnLst/>
            <a:rect l="l" t="t" r="r" b="b"/>
            <a:pathLst>
              <a:path w="10058400" h="1319530">
                <a:moveTo>
                  <a:pt x="10058400" y="0"/>
                </a:moveTo>
                <a:lnTo>
                  <a:pt x="0" y="0"/>
                </a:lnTo>
                <a:lnTo>
                  <a:pt x="0" y="1318933"/>
                </a:lnTo>
                <a:lnTo>
                  <a:pt x="10058400" y="1318933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673" y="190996"/>
            <a:ext cx="10274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ACENTRA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9276" y="299206"/>
            <a:ext cx="7995284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Acentra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behavioral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developing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innovative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maximizing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human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organizational</a:t>
            </a:r>
            <a:r>
              <a:rPr sz="1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potential.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FrankCrum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contracted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Acentra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provide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employees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their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family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members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comprehensive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Employee</a:t>
            </a:r>
            <a:r>
              <a:rPr sz="1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Assistance</a:t>
            </a:r>
            <a:r>
              <a:rPr sz="1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(EAP).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free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confidential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within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bounds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law.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EAP</a:t>
            </a:r>
            <a:r>
              <a:rPr sz="1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available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24/7/365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provides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following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services.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9276" y="985006"/>
            <a:ext cx="37318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service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employer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paid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benefit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additional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FFFFFF"/>
                </a:solidFill>
                <a:latin typeface="Arial"/>
                <a:cs typeface="Arial"/>
              </a:rPr>
              <a:t>fees</a:t>
            </a:r>
            <a:r>
              <a:rPr sz="10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Arial"/>
                <a:cs typeface="Arial"/>
              </a:rPr>
              <a:t>apply.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0932" y="1542355"/>
            <a:ext cx="4932045" cy="1177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WHAT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IS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AN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EMPLOYEE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ASSISTANCE</a:t>
            </a:r>
            <a:r>
              <a:rPr sz="1100" b="1" spc="-3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PROGRAM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(EAP)?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7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EAP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professional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when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solve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personal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problem.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It’s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trained,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knowledgeable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resources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advice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many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issues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face.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Acentra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has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customized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assistance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program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offering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professional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counseling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consultation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our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employees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families.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these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resources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confidential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FREE.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932" y="2871846"/>
            <a:ext cx="523113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Acentra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offers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assessment,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counseling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referral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services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wide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range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issues.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Their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professionals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identify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clarify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concerns,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explore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options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develop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plan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action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create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solutions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additional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assistance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needed,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500" dirty="0">
                <a:solidFill>
                  <a:srgbClr val="666666"/>
                </a:solidFill>
                <a:latin typeface="Arial"/>
                <a:cs typeface="Arial"/>
              </a:rPr>
              <a:t> 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referred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most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appropriate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affordable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resources.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932" y="6928733"/>
            <a:ext cx="89122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16700"/>
              </a:lnSpc>
              <a:spcBef>
                <a:spcPts val="1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Acentra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also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offers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extensive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resources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kinds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common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challenges.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expert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advice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wide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range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topics,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gather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information,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new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resources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take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valuable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self-screenings.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https://acentra.com</a:t>
            </a:r>
            <a:r>
              <a:rPr sz="1000" spc="50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download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Acentra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App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Login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using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company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password </a:t>
            </a:r>
            <a:r>
              <a:rPr sz="1000" dirty="0">
                <a:solidFill>
                  <a:srgbClr val="009ADD"/>
                </a:solidFill>
                <a:latin typeface="Arial"/>
                <a:cs typeface="Arial"/>
              </a:rPr>
              <a:t>“crum”</a:t>
            </a:r>
            <a:r>
              <a:rPr sz="1000" spc="5" dirty="0">
                <a:solidFill>
                  <a:srgbClr val="009ADD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call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1-</a:t>
            </a:r>
            <a:r>
              <a:rPr sz="1000" spc="-225" dirty="0">
                <a:solidFill>
                  <a:srgbClr val="009ADD"/>
                </a:solidFill>
                <a:latin typeface="Arial"/>
                <a:cs typeface="Arial"/>
              </a:rPr>
              <a:t>8</a:t>
            </a:r>
            <a:r>
              <a:rPr sz="1000" spc="-225" dirty="0">
                <a:solidFill>
                  <a:srgbClr val="666666"/>
                </a:solidFill>
                <a:latin typeface="Arial"/>
                <a:cs typeface="Arial"/>
              </a:rPr>
              <a:t>.</a:t>
            </a:r>
            <a:r>
              <a:rPr sz="1000" spc="-1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00-869-</a:t>
            </a:r>
            <a:r>
              <a:rPr sz="1000" spc="-20" dirty="0">
                <a:solidFill>
                  <a:srgbClr val="009ADD"/>
                </a:solidFill>
                <a:latin typeface="Arial"/>
                <a:cs typeface="Arial"/>
              </a:rPr>
              <a:t>0276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984" y="3789808"/>
            <a:ext cx="3478529" cy="48704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WHAT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SORT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OF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HELP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ARE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WE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TALKING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ABOUT?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Counseling: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882" y="1542355"/>
            <a:ext cx="3272790" cy="999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WHO PROVIDES THESE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SERVICES?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74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Acentra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company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mission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people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organizations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maximize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potential.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Acentra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employs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network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45,000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licensed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certified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counselors,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 a variety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disciplines.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013" y="4368024"/>
            <a:ext cx="4919980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indent="-141605">
              <a:lnSpc>
                <a:spcPct val="125000"/>
              </a:lnSpc>
              <a:spcBef>
                <a:spcPts val="1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367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Up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 3 sessions per problem for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face-to-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counseling, and referral for a full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range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personal,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family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concerns.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Counselors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located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conveniently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your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work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home.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977" y="5079355"/>
            <a:ext cx="6766559" cy="59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1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24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hours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day,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7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days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week,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toll-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free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access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mental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professionals.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Acentra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invaluable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resource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personal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life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issues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where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need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professional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advice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guidance.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0984" y="5732915"/>
            <a:ext cx="2407285" cy="9740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Legal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Advice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Financial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Counseling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Childcare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Resources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Referrals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Eldercare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Consultations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Resources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40906" y="5732915"/>
            <a:ext cx="3113405" cy="9232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4940" indent="-142240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Legal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Financial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Library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Academic Resources for your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children</a:t>
            </a:r>
            <a:endParaRPr sz="1000">
              <a:latin typeface="Arial"/>
              <a:cs typeface="Arial"/>
            </a:endParaRPr>
          </a:p>
          <a:p>
            <a:pPr marL="15367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you)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variety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educational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issues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Adoption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Resources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needed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facilitate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adoption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8682" y="5732915"/>
            <a:ext cx="1990725" cy="9740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Theft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Recovery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Pet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Care Services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Referrals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Relocation</a:t>
            </a:r>
            <a:r>
              <a:rPr sz="100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Resources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Concierge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Services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72882" y="2685319"/>
            <a:ext cx="1953260" cy="21805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Professional</a:t>
            </a:r>
            <a:r>
              <a:rPr sz="1000" spc="-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Counselors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Clinical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Social</a:t>
            </a:r>
            <a:r>
              <a:rPr sz="1000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Workers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Psychologists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Alcohol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Drug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Counselors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Marriage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Family</a:t>
            </a:r>
            <a:r>
              <a:rPr sz="1000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Therapists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Attorneys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Financial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Advisors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Eldercare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Specialists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Childcare</a:t>
            </a:r>
            <a:r>
              <a:rPr sz="1000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Specialists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636" y="4965613"/>
            <a:ext cx="2025650" cy="160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SPECIALTY</a:t>
            </a:r>
            <a:r>
              <a:rPr sz="1100" b="1" spc="-8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PHARMACY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These</a:t>
            </a:r>
            <a:r>
              <a:rPr sz="1000" b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drugs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that: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usually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injected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infused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Need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special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storage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handling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Must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delivered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quickly</a:t>
            </a:r>
            <a:endParaRPr sz="1000">
              <a:latin typeface="Arial"/>
              <a:cs typeface="Arial"/>
            </a:endParaRPr>
          </a:p>
          <a:p>
            <a:pPr marL="153670" marR="492125" indent="-141605">
              <a:lnSpc>
                <a:spcPct val="125000"/>
              </a:lnSpc>
              <a:spcBef>
                <a:spcPts val="4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367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Require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some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additional monitoring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058400" cy="1040765"/>
          </a:xfrm>
          <a:custGeom>
            <a:avLst/>
            <a:gdLst/>
            <a:ahLst/>
            <a:cxnLst/>
            <a:rect l="l" t="t" r="r" b="b"/>
            <a:pathLst>
              <a:path w="10058400" h="1040765">
                <a:moveTo>
                  <a:pt x="10058400" y="0"/>
                </a:moveTo>
                <a:lnTo>
                  <a:pt x="0" y="0"/>
                </a:lnTo>
                <a:lnTo>
                  <a:pt x="0" y="1040193"/>
                </a:lnTo>
                <a:lnTo>
                  <a:pt x="10058400" y="1040193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dirty="0"/>
              <a:t>AETNA</a:t>
            </a:r>
            <a:r>
              <a:rPr spc="-35" dirty="0"/>
              <a:t> </a:t>
            </a:r>
            <a:r>
              <a:rPr spc="-10" dirty="0"/>
              <a:t>PRESCRIPTION</a:t>
            </a:r>
            <a:r>
              <a:rPr spc="-30" dirty="0"/>
              <a:t> </a:t>
            </a:r>
            <a:r>
              <a:rPr spc="-10" dirty="0"/>
              <a:t>PLANS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89187" y="1294103"/>
            <a:ext cx="2047239" cy="3386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PLAN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INCLUDES</a:t>
            </a:r>
            <a:endParaRPr sz="1100">
              <a:latin typeface="Futura Std Book"/>
              <a:cs typeface="Futura Std Book"/>
            </a:endParaRPr>
          </a:p>
          <a:p>
            <a:pPr marL="154940" indent="-142240">
              <a:lnSpc>
                <a:spcPct val="100000"/>
              </a:lnSpc>
              <a:spcBef>
                <a:spcPts val="98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Pre-certification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Step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therapy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Formulary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exclusions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Value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1A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/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Select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OTC</a:t>
            </a:r>
            <a:endParaRPr sz="1000">
              <a:latin typeface="Arial"/>
              <a:cs typeface="Arial"/>
            </a:endParaRPr>
          </a:p>
          <a:p>
            <a:pPr marL="153670" marR="259079" indent="-141605">
              <a:lnSpc>
                <a:spcPct val="125000"/>
              </a:lnSpc>
              <a:spcBef>
                <a:spcPts val="4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367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Specialty Pharmacy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required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after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first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fill</a:t>
            </a:r>
            <a:endParaRPr sz="1000">
              <a:latin typeface="Arial"/>
              <a:cs typeface="Arial"/>
            </a:endParaRPr>
          </a:p>
          <a:p>
            <a:pPr marL="153670" marR="216535" indent="-141605">
              <a:lnSpc>
                <a:spcPct val="108300"/>
              </a:lnSpc>
              <a:spcBef>
                <a:spcPts val="6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367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Retail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preventative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/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seasonal vaccines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Pharmacy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advisor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CVS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discount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card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transition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fill</a:t>
            </a:r>
            <a:endParaRPr sz="1000">
              <a:latin typeface="Arial"/>
              <a:cs typeface="Arial"/>
            </a:endParaRPr>
          </a:p>
          <a:p>
            <a:pPr marL="181610" marR="5080" indent="-28575">
              <a:lnSpc>
                <a:spcPct val="114599"/>
              </a:lnSpc>
              <a:spcBef>
                <a:spcPts val="560"/>
              </a:spcBef>
            </a:pP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*Varies</a:t>
            </a:r>
            <a:r>
              <a:rPr sz="8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8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state.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Prescriptions</a:t>
            </a:r>
            <a:r>
              <a:rPr sz="8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25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 currently</a:t>
            </a:r>
            <a:r>
              <a:rPr sz="800" i="1" spc="-4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taking</a:t>
            </a:r>
            <a:r>
              <a:rPr sz="800" i="1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800" i="1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require</a:t>
            </a:r>
            <a:r>
              <a:rPr sz="800" i="1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pre-approval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when</a:t>
            </a:r>
            <a:r>
              <a:rPr sz="800" i="1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transition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800" i="1" spc="-4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endParaRPr sz="800">
              <a:latin typeface="Arial"/>
              <a:cs typeface="Arial"/>
            </a:endParaRPr>
          </a:p>
          <a:p>
            <a:pPr marL="181610">
              <a:lnSpc>
                <a:spcPct val="100000"/>
              </a:lnSpc>
              <a:spcBef>
                <a:spcPts val="140"/>
              </a:spcBef>
            </a:pP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800" i="1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plan.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266" y="1294103"/>
            <a:ext cx="2023745" cy="9791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VALUE</a:t>
            </a:r>
            <a:r>
              <a:rPr sz="1100" b="1" spc="-6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1A</a:t>
            </a:r>
            <a:endParaRPr sz="1100">
              <a:latin typeface="Futura Std Book"/>
              <a:cs typeface="Futura Std Book"/>
            </a:endParaRPr>
          </a:p>
          <a:p>
            <a:pPr marL="12700" marR="5080">
              <a:lnSpc>
                <a:spcPct val="116700"/>
              </a:lnSpc>
              <a:spcBef>
                <a:spcPts val="58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Select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list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preferred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generics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some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brand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over-the-counter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drugs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available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reduced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copay or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$3.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320" y="3299767"/>
            <a:ext cx="2030730" cy="816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SELECT </a:t>
            </a: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OTC</a:t>
            </a:r>
            <a:endParaRPr sz="1100">
              <a:latin typeface="Futura Std Book"/>
              <a:cs typeface="Futura Std Book"/>
            </a:endParaRPr>
          </a:p>
          <a:p>
            <a:pPr marL="12700" marR="5080" algn="just">
              <a:lnSpc>
                <a:spcPct val="116700"/>
              </a:lnSpc>
              <a:spcBef>
                <a:spcPts val="70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Select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list of over-the-counter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drugs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that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prescription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under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Tier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1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copay.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5217" y="4201876"/>
            <a:ext cx="1924685" cy="5410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b="1" spc="-10" dirty="0">
                <a:solidFill>
                  <a:srgbClr val="666666"/>
                </a:solidFill>
                <a:latin typeface="Futura Std Book"/>
                <a:cs typeface="Futura Std Book"/>
              </a:rPr>
              <a:t>Examples:</a:t>
            </a:r>
            <a:endParaRPr sz="10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Nexium, Prilosec,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Abreva,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Miralax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*Not</a:t>
            </a:r>
            <a:r>
              <a:rPr sz="800" i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available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 for</a:t>
            </a:r>
            <a:r>
              <a:rPr sz="800" i="1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NJ </a:t>
            </a:r>
            <a:r>
              <a:rPr sz="800" i="1" spc="-25" dirty="0">
                <a:solidFill>
                  <a:srgbClr val="666666"/>
                </a:solidFill>
                <a:latin typeface="Arial"/>
                <a:cs typeface="Arial"/>
              </a:rPr>
              <a:t>HNO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3976" y="2363589"/>
            <a:ext cx="1962785" cy="7874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000" b="1" spc="-10" dirty="0">
                <a:solidFill>
                  <a:srgbClr val="666666"/>
                </a:solidFill>
                <a:latin typeface="Futura Std Book"/>
                <a:cs typeface="Futura Std Book"/>
              </a:rPr>
              <a:t>Examples:</a:t>
            </a:r>
            <a:endParaRPr sz="1000">
              <a:latin typeface="Futura Std Book"/>
              <a:cs typeface="Futura Std Book"/>
            </a:endParaRPr>
          </a:p>
          <a:p>
            <a:pPr marL="12700" marR="5080">
              <a:lnSpc>
                <a:spcPct val="125000"/>
              </a:lnSpc>
            </a:pP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Various allergy,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antibiotic,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diabetic,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cholesterol,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blood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Pressure medications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9290" y="1294109"/>
            <a:ext cx="4096385" cy="1715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PREVENTATIVE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MEDICINE</a:t>
            </a:r>
            <a:r>
              <a:rPr sz="1100" b="1" spc="-5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(HDHP)</a:t>
            </a:r>
            <a:endParaRPr sz="1100">
              <a:latin typeface="Futura Std Book"/>
              <a:cs typeface="Futura Std Book"/>
            </a:endParaRPr>
          </a:p>
          <a:p>
            <a:pPr marL="12700" marR="5080" algn="just">
              <a:lnSpc>
                <a:spcPct val="116700"/>
              </a:lnSpc>
              <a:spcBef>
                <a:spcPts val="585"/>
              </a:spcBef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conditions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such as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hypertension,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high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cholesterol,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diabetes,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asthma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osteoporosis.</a:t>
            </a:r>
            <a:r>
              <a:rPr sz="1000" spc="-3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This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special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feature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can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make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easier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to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spend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less.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Deductible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waived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these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medications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copays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apply</a:t>
            </a:r>
            <a:endParaRPr sz="1000">
              <a:latin typeface="Arial"/>
              <a:cs typeface="Arial"/>
            </a:endParaRPr>
          </a:p>
          <a:p>
            <a:pPr marL="154940" marR="162560" indent="-142875">
              <a:lnSpc>
                <a:spcPct val="125000"/>
              </a:lnSpc>
              <a:spcBef>
                <a:spcPts val="4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8605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out-of-pocket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maximum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has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been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satisfied,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covered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100% 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through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end 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 calendar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year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19290" y="3716036"/>
            <a:ext cx="4047490" cy="67437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5575" indent="-142875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Self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injectable,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asthma,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infertility,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crohn’s,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HIV, pulmonary,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respiratory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First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fill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retail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</a:t>
            </a:r>
            <a:r>
              <a:rPr sz="1000" spc="-6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Specialty</a:t>
            </a:r>
            <a:endParaRPr sz="1000">
              <a:latin typeface="Arial"/>
              <a:cs typeface="Arial"/>
            </a:endParaRPr>
          </a:p>
          <a:p>
            <a:pPr marL="125095">
              <a:lnSpc>
                <a:spcPct val="100000"/>
              </a:lnSpc>
              <a:spcBef>
                <a:spcPts val="500"/>
              </a:spcBef>
            </a:pP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*Not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applicable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all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states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-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refer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800" i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RX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666666"/>
                </a:solidFill>
                <a:latin typeface="Arial"/>
                <a:cs typeface="Arial"/>
              </a:rPr>
              <a:t>Program</a:t>
            </a:r>
            <a:r>
              <a:rPr sz="800" i="1" spc="-10" dirty="0">
                <a:solidFill>
                  <a:srgbClr val="666666"/>
                </a:solidFill>
                <a:latin typeface="Arial"/>
                <a:cs typeface="Arial"/>
              </a:rPr>
              <a:t> Guide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19290" y="3206762"/>
            <a:ext cx="2014220" cy="3937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SPECIALTY</a:t>
            </a:r>
            <a:r>
              <a:rPr sz="1100" b="1" spc="-8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MEDICATIONS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-10" dirty="0">
                <a:solidFill>
                  <a:srgbClr val="009ADD"/>
                </a:solidFill>
                <a:latin typeface="Arial"/>
                <a:cs typeface="Arial"/>
                <a:hlinkClick r:id="rId2"/>
              </a:rPr>
              <a:t>www.AetnaSpecialtyPharmacy.com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9303" y="5234676"/>
            <a:ext cx="2209800" cy="491490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54940" indent="-142240">
              <a:lnSpc>
                <a:spcPct val="100000"/>
              </a:lnSpc>
              <a:spcBef>
                <a:spcPts val="64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3 months supply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 2 months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copay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Maintenance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medications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9290" y="4715747"/>
            <a:ext cx="1879600" cy="3937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MAIL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ORDER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DRUG</a:t>
            </a:r>
            <a:endParaRPr sz="1100">
              <a:latin typeface="Futura Std Book"/>
              <a:cs typeface="Futura Std Book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000" spc="-10" dirty="0">
                <a:solidFill>
                  <a:srgbClr val="009ADD"/>
                </a:solidFill>
                <a:latin typeface="Arial"/>
                <a:cs typeface="Arial"/>
                <a:hlinkClick r:id="rId3"/>
              </a:rPr>
              <a:t>www.AetnaRxHomeDelivery.com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19290" y="6359252"/>
            <a:ext cx="3797935" cy="891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marR="5080" indent="-141605">
              <a:lnSpc>
                <a:spcPct val="125000"/>
              </a:lnSpc>
              <a:spcBef>
                <a:spcPts val="100"/>
              </a:spcBef>
              <a:buSzPct val="110000"/>
              <a:buFont typeface="Futura Std Book"/>
              <a:buChar char="•"/>
              <a:tabLst>
                <a:tab pos="153670" algn="l"/>
                <a:tab pos="154940" algn="l"/>
              </a:tabLst>
            </a:pPr>
            <a:r>
              <a:rPr sz="1000" b="1" dirty="0">
                <a:solidFill>
                  <a:srgbClr val="009ADD"/>
                </a:solidFill>
                <a:latin typeface="Arial"/>
                <a:cs typeface="Arial"/>
              </a:rPr>
              <a:t>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Members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need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log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1000" spc="-6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Secure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Portal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use this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tool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It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will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provide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retail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estimate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vs.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mail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order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estimate</a:t>
            </a:r>
            <a:endParaRPr sz="1000">
              <a:latin typeface="Arial"/>
              <a:cs typeface="Arial"/>
            </a:endParaRPr>
          </a:p>
          <a:p>
            <a:pPr marL="155575" indent="-142875">
              <a:lnSpc>
                <a:spcPct val="100000"/>
              </a:lnSpc>
              <a:spcBef>
                <a:spcPts val="7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557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Advise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generic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equivalent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available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19303" y="6020110"/>
            <a:ext cx="183007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009ADD"/>
                </a:solidFill>
                <a:latin typeface="Futura Std Book"/>
                <a:cs typeface="Futura Std Book"/>
              </a:rPr>
              <a:t>NAVIGATOR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PRICE</a:t>
            </a:r>
            <a:r>
              <a:rPr sz="1100" b="1" spc="-1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20" dirty="0">
                <a:solidFill>
                  <a:srgbClr val="009ADD"/>
                </a:solidFill>
                <a:latin typeface="Futura Std Book"/>
                <a:cs typeface="Futura Std Book"/>
              </a:rPr>
              <a:t>DRUG</a:t>
            </a:r>
            <a:endParaRPr sz="1100">
              <a:latin typeface="Futura Std Book"/>
              <a:cs typeface="Futura Std Boo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65338" y="4961842"/>
            <a:ext cx="2279015" cy="2387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Aetna’s</a:t>
            </a:r>
            <a:r>
              <a:rPr sz="1000" b="1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in-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house</a:t>
            </a:r>
            <a:r>
              <a:rPr sz="1000" b="1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Specialty</a:t>
            </a:r>
            <a:r>
              <a:rPr sz="1000" b="1" spc="-3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Pharmacy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allows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us</a:t>
            </a:r>
            <a:r>
              <a:rPr sz="1000" b="1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b="1" spc="-10" dirty="0">
                <a:solidFill>
                  <a:srgbClr val="666666"/>
                </a:solidFill>
                <a:latin typeface="Arial"/>
                <a:cs typeface="Arial"/>
              </a:rPr>
              <a:t> provide:</a:t>
            </a:r>
            <a:endParaRPr sz="1000">
              <a:latin typeface="Arial"/>
              <a:cs typeface="Arial"/>
            </a:endParaRPr>
          </a:p>
          <a:p>
            <a:pPr marL="153670" marR="74295" indent="-141605">
              <a:lnSpc>
                <a:spcPct val="125000"/>
              </a:lnSpc>
              <a:spcBef>
                <a:spcPts val="8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367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Free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delivery that is reliable,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secure,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anywhere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you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choose</a:t>
            </a:r>
            <a:endParaRPr sz="1000">
              <a:latin typeface="Arial"/>
              <a:cs typeface="Arial"/>
            </a:endParaRPr>
          </a:p>
          <a:p>
            <a:pPr marL="153670" marR="116839" indent="-141605">
              <a:lnSpc>
                <a:spcPct val="125000"/>
              </a:lnSpc>
              <a:spcBef>
                <a:spcPts val="8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367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Extra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help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like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injection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training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and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side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effect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monitoring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11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Proactive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outreach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confirm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refills</a:t>
            </a:r>
            <a:endParaRPr sz="1000">
              <a:latin typeface="Arial"/>
              <a:cs typeface="Arial"/>
            </a:endParaRPr>
          </a:p>
          <a:p>
            <a:pPr marL="154940" indent="-142240">
              <a:lnSpc>
                <a:spcPct val="100000"/>
              </a:lnSpc>
              <a:spcBef>
                <a:spcPts val="11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494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Free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standard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supplies</a:t>
            </a:r>
            <a:endParaRPr sz="1000">
              <a:latin typeface="Arial"/>
              <a:cs typeface="Arial"/>
            </a:endParaRPr>
          </a:p>
          <a:p>
            <a:pPr marL="153670" marR="109855" indent="-141605">
              <a:lnSpc>
                <a:spcPct val="125000"/>
              </a:lnSpc>
              <a:spcBef>
                <a:spcPts val="800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15367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Nurses and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pharmacists 24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hours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day,</a:t>
            </a:r>
            <a:r>
              <a:rPr sz="1000" spc="-2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every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day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8400" cy="1040765"/>
          </a:xfrm>
          <a:custGeom>
            <a:avLst/>
            <a:gdLst/>
            <a:ahLst/>
            <a:cxnLst/>
            <a:rect l="l" t="t" r="r" b="b"/>
            <a:pathLst>
              <a:path w="10058400" h="1040765">
                <a:moveTo>
                  <a:pt x="10058400" y="0"/>
                </a:moveTo>
                <a:lnTo>
                  <a:pt x="0" y="0"/>
                </a:lnTo>
                <a:lnTo>
                  <a:pt x="0" y="1040193"/>
                </a:lnTo>
                <a:lnTo>
                  <a:pt x="10058400" y="1040193"/>
                </a:lnTo>
                <a:lnTo>
                  <a:pt x="10058400" y="0"/>
                </a:lnTo>
                <a:close/>
              </a:path>
            </a:pathLst>
          </a:custGeom>
          <a:solidFill>
            <a:srgbClr val="009A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dirty="0"/>
              <a:t>AETNA</a:t>
            </a:r>
            <a:r>
              <a:rPr spc="-55" dirty="0"/>
              <a:t> </a:t>
            </a:r>
            <a:r>
              <a:rPr spc="-20" dirty="0"/>
              <a:t>OVER-THE-</a:t>
            </a:r>
            <a:r>
              <a:rPr dirty="0"/>
              <a:t>COUNTER</a:t>
            </a:r>
            <a:r>
              <a:rPr spc="-55" dirty="0"/>
              <a:t> </a:t>
            </a:r>
            <a:r>
              <a:rPr dirty="0"/>
              <a:t>HEALTH</a:t>
            </a:r>
            <a:r>
              <a:rPr spc="-55" dirty="0"/>
              <a:t> </a:t>
            </a:r>
            <a:r>
              <a:rPr dirty="0"/>
              <a:t>SOLUTIONS</a:t>
            </a:r>
            <a:r>
              <a:rPr spc="-50" dirty="0"/>
              <a:t> </a:t>
            </a:r>
            <a:r>
              <a:rPr spc="-10" dirty="0"/>
              <a:t>(OTCHS)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2752" y="1198564"/>
            <a:ext cx="3789679" cy="486219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850"/>
              </a:spcBef>
            </a:pPr>
            <a:r>
              <a:rPr sz="1100" b="1" spc="-95" dirty="0">
                <a:solidFill>
                  <a:srgbClr val="009ADD"/>
                </a:solidFill>
                <a:latin typeface="Futura Std Book"/>
                <a:cs typeface="Futura Std Book"/>
              </a:rPr>
              <a:t>AETNA</a:t>
            </a:r>
            <a:r>
              <a:rPr sz="1100" b="1" spc="-14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0" dirty="0">
                <a:solidFill>
                  <a:srgbClr val="009ADD"/>
                </a:solidFill>
                <a:latin typeface="Futura Std Book"/>
                <a:cs typeface="Futura Std Book"/>
              </a:rPr>
              <a:t>OVER-THE-</a:t>
            </a:r>
            <a:r>
              <a:rPr sz="1100" b="1" spc="-95" dirty="0">
                <a:solidFill>
                  <a:srgbClr val="009ADD"/>
                </a:solidFill>
                <a:latin typeface="Futura Std Book"/>
                <a:cs typeface="Futura Std Book"/>
              </a:rPr>
              <a:t>COUNTER</a:t>
            </a:r>
            <a:r>
              <a:rPr sz="1100" b="1" spc="-1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0" dirty="0">
                <a:solidFill>
                  <a:srgbClr val="009ADD"/>
                </a:solidFill>
                <a:latin typeface="Futura Std Book"/>
                <a:cs typeface="Futura Std Book"/>
              </a:rPr>
              <a:t>HEALTH</a:t>
            </a:r>
            <a:r>
              <a:rPr sz="1100" b="1" spc="-1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5" dirty="0">
                <a:solidFill>
                  <a:srgbClr val="009ADD"/>
                </a:solidFill>
                <a:latin typeface="Futura Std Book"/>
                <a:cs typeface="Futura Std Book"/>
              </a:rPr>
              <a:t>SOLUTIONS</a:t>
            </a:r>
            <a:r>
              <a:rPr sz="1100" b="1" spc="-1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(OTCHS)</a:t>
            </a:r>
            <a:endParaRPr sz="1100">
              <a:latin typeface="Futura Std Book"/>
              <a:cs typeface="Futura Std Book"/>
            </a:endParaRPr>
          </a:p>
          <a:p>
            <a:pPr marL="249554" marR="374650" indent="-135890">
              <a:lnSpc>
                <a:spcPct val="100000"/>
              </a:lnSpc>
              <a:spcBef>
                <a:spcPts val="855"/>
              </a:spcBef>
              <a:buClr>
                <a:srgbClr val="009ADD"/>
              </a:buClr>
              <a:buSzPct val="110000"/>
              <a:buFont typeface="Futura Std Book"/>
              <a:buChar char="•"/>
              <a:tabLst>
                <a:tab pos="25082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annual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allowance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of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up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$100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for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select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CVS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brand 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products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Futura Std Book"/>
              <a:buChar char="•"/>
            </a:pPr>
            <a:endParaRPr sz="1000">
              <a:latin typeface="Arial"/>
              <a:cs typeface="Arial"/>
            </a:endParaRPr>
          </a:p>
          <a:p>
            <a:pPr marL="250190" indent="-135890">
              <a:lnSpc>
                <a:spcPct val="100000"/>
              </a:lnSpc>
              <a:buClr>
                <a:srgbClr val="009ADD"/>
              </a:buClr>
              <a:buSzPct val="110000"/>
              <a:buFont typeface="Futura Std Book"/>
              <a:buChar char="•"/>
              <a:tabLst>
                <a:tab pos="250190" algn="l"/>
              </a:tabLst>
            </a:pPr>
            <a:r>
              <a:rPr sz="1500" baseline="5555" dirty="0">
                <a:solidFill>
                  <a:srgbClr val="666666"/>
                </a:solidFill>
                <a:latin typeface="Arial"/>
                <a:cs typeface="Arial"/>
              </a:rPr>
              <a:t>$25 per quarter per</a:t>
            </a:r>
            <a:r>
              <a:rPr sz="1500" spc="7" baseline="555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spc="-15" baseline="5555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endParaRPr sz="1500" baseline="5555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5"/>
              </a:spcBef>
              <a:buFont typeface="Futura Std Book"/>
              <a:buChar char="•"/>
            </a:pPr>
            <a:endParaRPr sz="1000">
              <a:latin typeface="Arial"/>
              <a:cs typeface="Arial"/>
            </a:endParaRPr>
          </a:p>
          <a:p>
            <a:pPr marL="249554" marR="309245" indent="-135890">
              <a:lnSpc>
                <a:spcPts val="1130"/>
              </a:lnSpc>
              <a:buClr>
                <a:srgbClr val="009ADD"/>
              </a:buClr>
              <a:buSzPct val="110000"/>
              <a:buFont typeface="Futura Std Book"/>
              <a:buChar char="•"/>
              <a:tabLst>
                <a:tab pos="250825" algn="l"/>
              </a:tabLst>
            </a:pP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Any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OTCHS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enabled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CVS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Pharmacy®,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CVS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Pharmacy </a:t>
            </a:r>
            <a:r>
              <a:rPr sz="1500" spc="-75" baseline="2777" dirty="0">
                <a:solidFill>
                  <a:srgbClr val="666666"/>
                </a:solidFill>
                <a:latin typeface="Arial"/>
                <a:cs typeface="Arial"/>
              </a:rPr>
              <a:t>y 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mas®, or Navarro®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store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Futura Std Book"/>
              <a:buChar char="•"/>
            </a:pPr>
            <a:endParaRPr sz="1000">
              <a:latin typeface="Arial"/>
              <a:cs typeface="Arial"/>
            </a:endParaRPr>
          </a:p>
          <a:p>
            <a:pPr marL="250190" indent="-135890">
              <a:lnSpc>
                <a:spcPct val="100000"/>
              </a:lnSpc>
              <a:buClr>
                <a:srgbClr val="009ADD"/>
              </a:buClr>
              <a:buSzPct val="110000"/>
              <a:buFont typeface="Futura Std Book"/>
              <a:buChar char="•"/>
              <a:tabLst>
                <a:tab pos="250190" algn="l"/>
              </a:tabLst>
            </a:pP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213D</a:t>
            </a:r>
            <a:r>
              <a:rPr sz="1500" spc="-15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medical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items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(eliminates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1099</a:t>
            </a:r>
            <a:r>
              <a:rPr sz="1500" spc="-15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baseline="2777" dirty="0">
                <a:solidFill>
                  <a:srgbClr val="666666"/>
                </a:solidFill>
                <a:latin typeface="Arial"/>
                <a:cs typeface="Arial"/>
              </a:rPr>
              <a:t>W2</a:t>
            </a:r>
            <a:r>
              <a:rPr sz="1500" spc="-7" baseline="2777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500" spc="-15" baseline="2777" dirty="0">
                <a:solidFill>
                  <a:srgbClr val="666666"/>
                </a:solidFill>
                <a:latin typeface="Arial"/>
                <a:cs typeface="Arial"/>
              </a:rPr>
              <a:t>reporting)</a:t>
            </a:r>
            <a:endParaRPr sz="1500" baseline="2777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Futura Std Book"/>
              <a:buChar char="•"/>
            </a:pPr>
            <a:endParaRPr sz="1000">
              <a:latin typeface="Arial"/>
              <a:cs typeface="Arial"/>
            </a:endParaRPr>
          </a:p>
          <a:p>
            <a:pPr marL="250190" indent="-135890">
              <a:lnSpc>
                <a:spcPct val="100000"/>
              </a:lnSpc>
              <a:buClr>
                <a:srgbClr val="009ADD"/>
              </a:buClr>
              <a:buSzPct val="110000"/>
              <a:buFont typeface="Futura Std Book"/>
              <a:buChar char="•"/>
              <a:tabLst>
                <a:tab pos="25019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Linked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to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Futura Std Book"/>
              <a:buChar char="•"/>
            </a:pPr>
            <a:endParaRPr sz="1000">
              <a:latin typeface="Arial"/>
              <a:cs typeface="Arial"/>
            </a:endParaRPr>
          </a:p>
          <a:p>
            <a:pPr marL="250190" indent="-135890">
              <a:lnSpc>
                <a:spcPct val="100000"/>
              </a:lnSpc>
              <a:buClr>
                <a:srgbClr val="009ADD"/>
              </a:buClr>
              <a:buSzPct val="110000"/>
              <a:buFont typeface="Futura Std Book"/>
              <a:buChar char="•"/>
              <a:tabLst>
                <a:tab pos="25019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No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additional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enrollment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process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Futura Std Book"/>
              <a:buChar char="•"/>
            </a:pPr>
            <a:endParaRPr sz="1000">
              <a:latin typeface="Arial"/>
              <a:cs typeface="Arial"/>
            </a:endParaRPr>
          </a:p>
          <a:p>
            <a:pPr marL="249554" marR="1094740" indent="-135890">
              <a:lnSpc>
                <a:spcPct val="100000"/>
              </a:lnSpc>
              <a:buClr>
                <a:srgbClr val="009ADD"/>
              </a:buClr>
              <a:buSzPct val="110000"/>
              <a:buFont typeface="Futura Std Book"/>
              <a:buChar char="•"/>
              <a:tabLst>
                <a:tab pos="25082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Available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in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store,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telephonically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50" dirty="0">
                <a:solidFill>
                  <a:srgbClr val="666666"/>
                </a:solidFill>
                <a:latin typeface="Arial"/>
                <a:cs typeface="Arial"/>
              </a:rPr>
              <a:t>– 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(limits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may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apply)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000">
              <a:latin typeface="Arial"/>
              <a:cs typeface="Arial"/>
            </a:endParaRPr>
          </a:p>
          <a:p>
            <a:pPr marL="123825" marR="1094105">
              <a:lnSpc>
                <a:spcPct val="100000"/>
              </a:lnSpc>
            </a:pP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MEMBERS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AND</a:t>
            </a:r>
            <a:r>
              <a:rPr sz="1100" b="1" spc="-4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THEIR</a:t>
            </a:r>
            <a:r>
              <a:rPr sz="1100" b="1" spc="-35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DEPENDENTS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HAVE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THREE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EASY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WAYS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</a:t>
            </a:r>
            <a:r>
              <a:rPr sz="1100" b="1" dirty="0">
                <a:solidFill>
                  <a:srgbClr val="009ADD"/>
                </a:solidFill>
                <a:latin typeface="Futura Std Book"/>
                <a:cs typeface="Futura Std Book"/>
              </a:rPr>
              <a:t>TO</a:t>
            </a:r>
            <a:r>
              <a:rPr sz="1100" b="1" spc="-10" dirty="0">
                <a:solidFill>
                  <a:srgbClr val="009ADD"/>
                </a:solidFill>
                <a:latin typeface="Futura Std Book"/>
                <a:cs typeface="Futura Std Book"/>
              </a:rPr>
              <a:t> SHOP:</a:t>
            </a:r>
            <a:endParaRPr sz="1100">
              <a:latin typeface="Futura Std Book"/>
              <a:cs typeface="Futura Std Book"/>
            </a:endParaRPr>
          </a:p>
          <a:p>
            <a:pPr marL="350520" marR="371475" indent="-226695">
              <a:lnSpc>
                <a:spcPct val="100000"/>
              </a:lnSpc>
              <a:spcBef>
                <a:spcPts val="1300"/>
              </a:spcBef>
              <a:buAutoNum type="arabicPeriod"/>
              <a:tabLst>
                <a:tab pos="35242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Visit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 any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CVS store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 give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their name 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date </a:t>
            </a:r>
            <a:r>
              <a:rPr sz="1000" spc="-25" dirty="0">
                <a:solidFill>
                  <a:srgbClr val="666666"/>
                </a:solidFill>
                <a:latin typeface="Arial"/>
                <a:cs typeface="Arial"/>
              </a:rPr>
              <a:t>of 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birth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checkout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(i.e.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Present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Aetna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Health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Insur- 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ance</a:t>
            </a:r>
            <a:r>
              <a:rPr sz="1000" spc="-1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card)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66666"/>
              </a:buClr>
              <a:buFont typeface="Arial"/>
              <a:buAutoNum type="arabicPeriod"/>
            </a:pPr>
            <a:endParaRPr sz="1000">
              <a:latin typeface="Arial"/>
              <a:cs typeface="Arial"/>
            </a:endParaRPr>
          </a:p>
          <a:p>
            <a:pPr marL="350520" marR="386080" indent="-226695">
              <a:lnSpc>
                <a:spcPct val="100000"/>
              </a:lnSpc>
              <a:buAutoNum type="arabicPeriod"/>
              <a:tabLst>
                <a:tab pos="352425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Register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online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using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their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member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ID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and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order</a:t>
            </a:r>
            <a:r>
              <a:rPr sz="1000" spc="-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666666"/>
                </a:solidFill>
                <a:latin typeface="Arial"/>
                <a:cs typeface="Arial"/>
              </a:rPr>
              <a:t>prod- 	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ucts at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aet.na/myallowance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66666"/>
              </a:buClr>
              <a:buFont typeface="Arial"/>
              <a:buAutoNum type="arabicPeriod"/>
            </a:pPr>
            <a:endParaRPr sz="1000">
              <a:latin typeface="Arial"/>
              <a:cs typeface="Arial"/>
            </a:endParaRPr>
          </a:p>
          <a:p>
            <a:pPr marL="350520" indent="-226695">
              <a:lnSpc>
                <a:spcPct val="100000"/>
              </a:lnSpc>
              <a:buAutoNum type="arabicPeriod"/>
              <a:tabLst>
                <a:tab pos="350520" algn="l"/>
              </a:tabLst>
            </a:pP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Order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over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the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phone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by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666666"/>
                </a:solidFill>
                <a:latin typeface="Arial"/>
                <a:cs typeface="Arial"/>
              </a:rPr>
              <a:t>calling</a:t>
            </a:r>
            <a:r>
              <a:rPr sz="10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ADD"/>
                </a:solidFill>
                <a:latin typeface="Arial"/>
                <a:cs typeface="Arial"/>
              </a:rPr>
              <a:t>1-888-628-</a:t>
            </a:r>
            <a:r>
              <a:rPr sz="1000" spc="-20" dirty="0">
                <a:solidFill>
                  <a:srgbClr val="009ADD"/>
                </a:solidFill>
                <a:latin typeface="Arial"/>
                <a:cs typeface="Arial"/>
              </a:rPr>
              <a:t>2770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5572" y="1040193"/>
            <a:ext cx="5092827" cy="67322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10582</Words>
  <Application>Microsoft Office PowerPoint</Application>
  <PresentationFormat>Custom</PresentationFormat>
  <Paragraphs>1385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Futura Std Book</vt:lpstr>
      <vt:lpstr>Knockout HTF67-FullBantamwt</vt:lpstr>
      <vt:lpstr>Times New Roman</vt:lpstr>
      <vt:lpstr>Office Theme</vt:lpstr>
      <vt:lpstr>2025 - 2026 EMPLOYEE BENEFITS</vt:lpstr>
      <vt:lpstr>INTRODUCTION</vt:lpstr>
      <vt:lpstr>AETNA</vt:lpstr>
      <vt:lpstr>AETNA</vt:lpstr>
      <vt:lpstr>HEALTH ADVOCATE</vt:lpstr>
      <vt:lpstr>AETNA</vt:lpstr>
      <vt:lpstr>ACENTRA</vt:lpstr>
      <vt:lpstr>AETNA PRESCRIPTION PLANS</vt:lpstr>
      <vt:lpstr>AETNA OVER-THE-COUNTER HEALTH SOLUTIONS (OTCHS)</vt:lpstr>
      <vt:lpstr>HEALTH SAVINGS ACCOUNT (HSA)</vt:lpstr>
      <vt:lpstr>FLEXIBLE SPENDING ACCOUNT (FSA)</vt:lpstr>
      <vt:lpstr>DENTAL OVERVIEW</vt:lpstr>
      <vt:lpstr>PowerPoint Presentation</vt:lpstr>
      <vt:lpstr>DENTAL OVERVIEW</vt:lpstr>
      <vt:lpstr>PowerPoint Presentation</vt:lpstr>
      <vt:lpstr>VISION OVERVIEW</vt:lpstr>
      <vt:lpstr>PowerPoint Presentation</vt:lpstr>
      <vt:lpstr>LIFE &amp; DISABILITY BENEFITS OVERVIEW</vt:lpstr>
      <vt:lpstr>EMPLOYER-PAID DISABILITY - METLIFE</vt:lpstr>
      <vt:lpstr>EMPLOYER-PAID LIFE INSURANCE</vt:lpstr>
      <vt:lpstr>SUPPLEMENTAL TERM LIFE INSURANCE</vt:lpstr>
      <vt:lpstr>ACCIDENTAL DEATH &amp; DISMEMBERMENT</vt:lpstr>
      <vt:lpstr>VOLUNTARY SHORT TERM DISABILITY</vt:lpstr>
      <vt:lpstr>VOLUNTARY LONG TERM DISABILITY</vt:lpstr>
      <vt:lpstr>SUPPLEMENTAL BENEFITS</vt:lpstr>
      <vt:lpstr>METLIFE ACCIDENT INSURANCE</vt:lpstr>
      <vt:lpstr>CRITICAL ILLNESS</vt:lpstr>
      <vt:lpstr>METLIFE HOSPITAL INDEMNITY INSURANCE</vt:lpstr>
      <vt:lpstr>ADDITIONAL BENEFITS</vt:lpstr>
      <vt:lpstr>FRANKCRUM 401K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OE_Leased_Employee_Benefits_Brochure copy</dc:title>
  <cp:lastModifiedBy>Laura Francis</cp:lastModifiedBy>
  <cp:revision>2</cp:revision>
  <dcterms:created xsi:type="dcterms:W3CDTF">2025-07-31T16:29:40Z</dcterms:created>
  <dcterms:modified xsi:type="dcterms:W3CDTF">2025-08-21T14:31:10Z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2025-07-31T00:00:00Z</vt:filetime>
  </property>
  <property fmtid="{D5CDD505-2E9C-101B-9397-08002B2CF9AE}" pid="3" name="Creator">
    <vt:lpwstr>Adobe Illustrator 29.5 (Windows)</vt:lpwstr>
  </property>
  <property fmtid="{D5CDD505-2E9C-101B-9397-08002B2CF9AE}" pid="4" name="LastSaved">
    <vt:filetime>2025-07-31T00:00:00Z</vt:filetime>
  </property>
  <property fmtid="{D5CDD505-2E9C-101B-9397-08002B2CF9AE}" pid="5" name="Producer">
    <vt:lpwstr>Adobe PDF library 17.00</vt:lpwstr>
  </property>
</Properties>
</file>